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7" r:id="rId2"/>
  </p:sldMasterIdLst>
  <p:notesMasterIdLst>
    <p:notesMasterId r:id="rId28"/>
  </p:notesMasterIdLst>
  <p:handoutMasterIdLst>
    <p:handoutMasterId r:id="rId29"/>
  </p:handoutMasterIdLst>
  <p:sldIdLst>
    <p:sldId id="323" r:id="rId3"/>
    <p:sldId id="373" r:id="rId4"/>
    <p:sldId id="407" r:id="rId5"/>
    <p:sldId id="393" r:id="rId6"/>
    <p:sldId id="382" r:id="rId7"/>
    <p:sldId id="405" r:id="rId8"/>
    <p:sldId id="401" r:id="rId9"/>
    <p:sldId id="383" r:id="rId10"/>
    <p:sldId id="392" r:id="rId11"/>
    <p:sldId id="399" r:id="rId12"/>
    <p:sldId id="390" r:id="rId13"/>
    <p:sldId id="400" r:id="rId14"/>
    <p:sldId id="391" r:id="rId15"/>
    <p:sldId id="406" r:id="rId16"/>
    <p:sldId id="403" r:id="rId17"/>
    <p:sldId id="404" r:id="rId18"/>
    <p:sldId id="355" r:id="rId19"/>
    <p:sldId id="354" r:id="rId20"/>
    <p:sldId id="394" r:id="rId21"/>
    <p:sldId id="395" r:id="rId22"/>
    <p:sldId id="378" r:id="rId23"/>
    <p:sldId id="379" r:id="rId24"/>
    <p:sldId id="408" r:id="rId25"/>
    <p:sldId id="409" r:id="rId26"/>
    <p:sldId id="402" r:id="rId27"/>
  </p:sldIdLst>
  <p:sldSz cx="9144000" cy="6858000" type="screen4x3"/>
  <p:notesSz cx="99314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1CB"/>
    <a:srgbClr val="662602"/>
    <a:srgbClr val="C00000"/>
    <a:srgbClr val="FF7D7D"/>
    <a:srgbClr val="EAF1FA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4" autoAdjust="0"/>
    <p:restoredTop sz="94139" autoAdjust="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304417" cy="339940"/>
          </a:xfrm>
          <a:prstGeom prst="rect">
            <a:avLst/>
          </a:prstGeom>
        </p:spPr>
        <p:txBody>
          <a:bodyPr vert="horz" lIns="85762" tIns="42880" rIns="85762" bIns="4288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959" y="0"/>
            <a:ext cx="4304417" cy="339940"/>
          </a:xfrm>
          <a:prstGeom prst="rect">
            <a:avLst/>
          </a:prstGeom>
        </p:spPr>
        <p:txBody>
          <a:bodyPr vert="horz" lIns="85762" tIns="42880" rIns="85762" bIns="42880" rtlCol="0"/>
          <a:lstStyle>
            <a:lvl1pPr algn="r">
              <a:defRPr sz="1100"/>
            </a:lvl1pPr>
          </a:lstStyle>
          <a:p>
            <a:fld id="{61636365-B15F-44E4-BA06-E6FB465528BF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6453488"/>
            <a:ext cx="4304417" cy="339940"/>
          </a:xfrm>
          <a:prstGeom prst="rect">
            <a:avLst/>
          </a:prstGeom>
        </p:spPr>
        <p:txBody>
          <a:bodyPr vert="horz" lIns="85762" tIns="42880" rIns="85762" bIns="4288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959" y="6453488"/>
            <a:ext cx="4304417" cy="339940"/>
          </a:xfrm>
          <a:prstGeom prst="rect">
            <a:avLst/>
          </a:prstGeom>
        </p:spPr>
        <p:txBody>
          <a:bodyPr vert="horz" lIns="85762" tIns="42880" rIns="85762" bIns="42880" rtlCol="0" anchor="b"/>
          <a:lstStyle>
            <a:lvl1pPr algn="r">
              <a:defRPr sz="1100"/>
            </a:lvl1pPr>
          </a:lstStyle>
          <a:p>
            <a:fld id="{06083A64-8AFB-4B8B-8F6A-4FA56EFB5E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4126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993142" y="3227267"/>
            <a:ext cx="7944660" cy="3057282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hdr"/>
          </p:nvPr>
        </p:nvSpPr>
        <p:spPr>
          <a:xfrm>
            <a:off x="3" y="1"/>
            <a:ext cx="4309739" cy="339482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&lt;header&gt;</a:t>
            </a:r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dt"/>
          </p:nvPr>
        </p:nvSpPr>
        <p:spPr>
          <a:xfrm>
            <a:off x="5621204" y="1"/>
            <a:ext cx="4309739" cy="339482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ftr"/>
          </p:nvPr>
        </p:nvSpPr>
        <p:spPr>
          <a:xfrm>
            <a:off x="3" y="6454777"/>
            <a:ext cx="4309739" cy="339482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/>
              <a:t>&lt;footer&gt;</a:t>
            </a:r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sldNum"/>
          </p:nvPr>
        </p:nvSpPr>
        <p:spPr>
          <a:xfrm>
            <a:off x="5621204" y="6454777"/>
            <a:ext cx="4309739" cy="339482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3CB6A20B-043D-4671-A7B4-FC2390FAF40A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476228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043">
              <a:defRPr/>
            </a:pPr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876304" y="2933992"/>
            <a:ext cx="7009939" cy="27793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en-US" noProof="0" dirty="0"/>
          </a:p>
        </p:txBody>
      </p:sp>
      <p:sp>
        <p:nvSpPr>
          <p:cNvPr id="250" name="TextShape 2"/>
          <p:cNvSpPr txBox="1"/>
          <p:nvPr/>
        </p:nvSpPr>
        <p:spPr>
          <a:xfrm>
            <a:off x="4963862" y="5867007"/>
            <a:ext cx="3796839" cy="308598"/>
          </a:xfrm>
          <a:prstGeom prst="rect">
            <a:avLst/>
          </a:prstGeom>
        </p:spPr>
        <p:txBody>
          <a:bodyPr lIns="85744" tIns="42872" rIns="85744" bIns="42872" anchor="b"/>
          <a:lstStyle/>
          <a:p>
            <a:pPr algn="r">
              <a:lnSpc>
                <a:spcPct val="100000"/>
              </a:lnSpc>
            </a:pPr>
            <a:fld id="{BAFF6176-F726-49A1-B340-2FC62E72998C}" type="slidenum">
              <a:rPr lang="en-US" sz="1100">
                <a:solidFill>
                  <a:srgbClr val="000000"/>
                </a:solidFill>
              </a:rPr>
              <a:t>14</a:t>
            </a:fld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7475">
              <a:defRPr/>
            </a:pPr>
            <a:endParaRPr lang="en-US" sz="110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7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95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876301" y="2933990"/>
            <a:ext cx="7009939" cy="27793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en-US" noProof="0" dirty="0"/>
          </a:p>
        </p:txBody>
      </p:sp>
      <p:sp>
        <p:nvSpPr>
          <p:cNvPr id="250" name="TextShape 2"/>
          <p:cNvSpPr txBox="1"/>
          <p:nvPr/>
        </p:nvSpPr>
        <p:spPr>
          <a:xfrm>
            <a:off x="4963861" y="5867006"/>
            <a:ext cx="3796840" cy="308598"/>
          </a:xfrm>
          <a:prstGeom prst="rect">
            <a:avLst/>
          </a:prstGeom>
        </p:spPr>
        <p:txBody>
          <a:bodyPr lIns="85758" tIns="42879" rIns="85758" bIns="42879" anchor="b"/>
          <a:lstStyle/>
          <a:p>
            <a:pPr algn="r">
              <a:lnSpc>
                <a:spcPct val="100000"/>
              </a:lnSpc>
            </a:pPr>
            <a:fld id="{BAFF6176-F726-49A1-B340-2FC62E72998C}" type="slidenum">
              <a:rPr lang="en-US" sz="1100">
                <a:solidFill>
                  <a:srgbClr val="000000"/>
                </a:solidFill>
              </a:rPr>
              <a:t>23</a:t>
            </a:fld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876301" y="2933990"/>
            <a:ext cx="7009939" cy="27793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en-US" noProof="0" dirty="0"/>
          </a:p>
        </p:txBody>
      </p:sp>
      <p:sp>
        <p:nvSpPr>
          <p:cNvPr id="250" name="TextShape 2"/>
          <p:cNvSpPr txBox="1"/>
          <p:nvPr/>
        </p:nvSpPr>
        <p:spPr>
          <a:xfrm>
            <a:off x="4963861" y="5867006"/>
            <a:ext cx="3796840" cy="308598"/>
          </a:xfrm>
          <a:prstGeom prst="rect">
            <a:avLst/>
          </a:prstGeom>
        </p:spPr>
        <p:txBody>
          <a:bodyPr lIns="85758" tIns="42879" rIns="85758" bIns="42879" anchor="b"/>
          <a:lstStyle/>
          <a:p>
            <a:pPr algn="r">
              <a:lnSpc>
                <a:spcPct val="100000"/>
              </a:lnSpc>
            </a:pPr>
            <a:fld id="{BAFF6176-F726-49A1-B340-2FC62E72998C}" type="slidenum">
              <a:rPr lang="en-US" sz="1100">
                <a:solidFill>
                  <a:srgbClr val="000000"/>
                </a:solidFill>
              </a:rPr>
              <a:t>25</a:t>
            </a:fld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876304" y="2933992"/>
            <a:ext cx="7009939" cy="27793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en-US" noProof="0" dirty="0"/>
          </a:p>
        </p:txBody>
      </p:sp>
      <p:sp>
        <p:nvSpPr>
          <p:cNvPr id="250" name="TextShape 2"/>
          <p:cNvSpPr txBox="1"/>
          <p:nvPr/>
        </p:nvSpPr>
        <p:spPr>
          <a:xfrm>
            <a:off x="4963862" y="5867007"/>
            <a:ext cx="3796839" cy="308598"/>
          </a:xfrm>
          <a:prstGeom prst="rect">
            <a:avLst/>
          </a:prstGeom>
        </p:spPr>
        <p:txBody>
          <a:bodyPr lIns="85744" tIns="42872" rIns="85744" bIns="42872" anchor="b"/>
          <a:lstStyle/>
          <a:p>
            <a:pPr algn="r">
              <a:lnSpc>
                <a:spcPct val="100000"/>
              </a:lnSpc>
            </a:pPr>
            <a:fld id="{BAFF6176-F726-49A1-B340-2FC62E72998C}" type="slidenum">
              <a:rPr lang="en-US" sz="1100">
                <a:solidFill>
                  <a:srgbClr val="000000"/>
                </a:solidFill>
              </a:rPr>
              <a:t>3</a:t>
            </a:fld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043">
              <a:defRPr/>
            </a:pPr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043">
              <a:defRPr/>
            </a:pPr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876304" y="2933992"/>
            <a:ext cx="7009939" cy="27793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en-US" noProof="0" dirty="0"/>
          </a:p>
        </p:txBody>
      </p:sp>
      <p:sp>
        <p:nvSpPr>
          <p:cNvPr id="250" name="TextShape 2"/>
          <p:cNvSpPr txBox="1"/>
          <p:nvPr/>
        </p:nvSpPr>
        <p:spPr>
          <a:xfrm>
            <a:off x="4963862" y="5867007"/>
            <a:ext cx="3796839" cy="308598"/>
          </a:xfrm>
          <a:prstGeom prst="rect">
            <a:avLst/>
          </a:prstGeom>
        </p:spPr>
        <p:txBody>
          <a:bodyPr lIns="85744" tIns="42872" rIns="85744" bIns="42872" anchor="b"/>
          <a:lstStyle/>
          <a:p>
            <a:pPr algn="r">
              <a:lnSpc>
                <a:spcPct val="100000"/>
              </a:lnSpc>
            </a:pPr>
            <a:fld id="{BAFF6176-F726-49A1-B340-2FC62E72998C}" type="slidenum">
              <a:rPr lang="en-US" sz="1100">
                <a:solidFill>
                  <a:srgbClr val="000000"/>
                </a:solidFill>
              </a:rPr>
              <a:t>6</a:t>
            </a:fld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043">
              <a:defRPr/>
            </a:pPr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043">
              <a:defRPr/>
            </a:pPr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043">
              <a:defRPr/>
            </a:pPr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different APIs of </a:t>
            </a:r>
            <a:r>
              <a:rPr lang="en-US" baseline="0" noProof="0" dirty="0" smtClean="0"/>
              <a:t> local Storage HTML5 APIs uses the SOP as the only form for data protection. </a:t>
            </a:r>
          </a:p>
          <a:p>
            <a:r>
              <a:rPr lang="en-US" baseline="0" noProof="0" dirty="0" smtClean="0"/>
              <a:t>In this case every browser </a:t>
            </a:r>
            <a:r>
              <a:rPr lang="fr-FR" dirty="0"/>
              <a:t>stores </a:t>
            </a:r>
            <a:r>
              <a:rPr lang="en-US" dirty="0"/>
              <a:t>the data of every domain in a separate location. Fig 1</a:t>
            </a:r>
          </a:p>
          <a:p>
            <a:endParaRPr lang="en-US" dirty="0"/>
          </a:p>
          <a:p>
            <a:r>
              <a:rPr lang="en-US" dirty="0"/>
              <a:t>Analyzing in depth these APIs, we find that the data are exposed to many vulnerabilities.</a:t>
            </a:r>
          </a:p>
          <a:p>
            <a:endParaRPr lang="en-US" dirty="0"/>
          </a:p>
          <a:p>
            <a:r>
              <a:rPr lang="en-US" noProof="0" dirty="0" smtClean="0"/>
              <a:t>Our contribution is to attribute to each subscribed user his separate storage space where </a:t>
            </a:r>
          </a:p>
          <a:p>
            <a:r>
              <a:rPr lang="en-US" noProof="0" dirty="0" smtClean="0"/>
              <a:t>his data are stored encrypted. We called this space a Personal</a:t>
            </a:r>
            <a:r>
              <a:rPr lang="en-US" baseline="0" noProof="0" dirty="0" smtClean="0"/>
              <a:t> digital safe</a:t>
            </a:r>
            <a:endParaRPr lang="en-US" noProof="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&lt;header&gt;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/>
            <a:r>
              <a:rPr lang="en-US" smtClean="0"/>
              <a:t>&lt;date/time&gt;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3CB6A20B-043D-4671-A7B4-FC2390FA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72108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1442520" y="3920040"/>
            <a:ext cx="72108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37200" y="39200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1442520" y="39200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1442520" y="1556640"/>
            <a:ext cx="721080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7210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1475640" y="360"/>
            <a:ext cx="7210800" cy="6081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1442520" y="39200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1442520" y="1556640"/>
            <a:ext cx="721080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137200" y="39200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1442520" y="3920040"/>
            <a:ext cx="7210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72108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1442520" y="3920040"/>
            <a:ext cx="721080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137200" y="39200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1442520" y="39200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721080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1475640" y="360"/>
            <a:ext cx="7210800" cy="6081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442520" y="39200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37200" y="39200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4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44252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37200" y="1556640"/>
            <a:ext cx="35186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442520" y="3920040"/>
            <a:ext cx="7210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6383880"/>
            <a:ext cx="1402200" cy="359640"/>
          </a:xfrm>
          <a:prstGeom prst="rect">
            <a:avLst/>
          </a:prstGeom>
          <a:solidFill>
            <a:srgbClr val="BF1238"/>
          </a:solidFill>
        </p:spPr>
      </p:sp>
      <p:sp>
        <p:nvSpPr>
          <p:cNvPr id="99" name="CustomShape 2"/>
          <p:cNvSpPr/>
          <p:nvPr/>
        </p:nvSpPr>
        <p:spPr>
          <a:xfrm>
            <a:off x="4068000" y="6383880"/>
            <a:ext cx="4104000" cy="359640"/>
          </a:xfrm>
          <a:prstGeom prst="rect">
            <a:avLst/>
          </a:prstGeom>
          <a:solidFill>
            <a:srgbClr val="6D5047"/>
          </a:solidFill>
        </p:spPr>
      </p:sp>
      <p:sp>
        <p:nvSpPr>
          <p:cNvPr id="100" name="CustomShape 3"/>
          <p:cNvSpPr/>
          <p:nvPr/>
        </p:nvSpPr>
        <p:spPr>
          <a:xfrm>
            <a:off x="0" y="692640"/>
            <a:ext cx="467280" cy="359640"/>
          </a:xfrm>
          <a:prstGeom prst="rect">
            <a:avLst/>
          </a:prstGeom>
          <a:solidFill>
            <a:srgbClr val="BF1238"/>
          </a:solidFill>
        </p:spPr>
      </p:sp>
      <p:sp>
        <p:nvSpPr>
          <p:cNvPr id="101" name="CustomShape 4"/>
          <p:cNvSpPr/>
          <p:nvPr/>
        </p:nvSpPr>
        <p:spPr>
          <a:xfrm>
            <a:off x="467640" y="692640"/>
            <a:ext cx="467280" cy="35964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02" name="CustomShape 5"/>
          <p:cNvSpPr/>
          <p:nvPr/>
        </p:nvSpPr>
        <p:spPr>
          <a:xfrm>
            <a:off x="934920" y="692640"/>
            <a:ext cx="467280" cy="359640"/>
          </a:xfrm>
          <a:prstGeom prst="rect">
            <a:avLst/>
          </a:prstGeom>
          <a:solidFill>
            <a:srgbClr val="6D5047"/>
          </a:solidFill>
        </p:spPr>
      </p:sp>
      <p:sp>
        <p:nvSpPr>
          <p:cNvPr id="103" name="CustomShape 6"/>
          <p:cNvSpPr/>
          <p:nvPr/>
        </p:nvSpPr>
        <p:spPr>
          <a:xfrm>
            <a:off x="1475640" y="6381360"/>
            <a:ext cx="2520000" cy="359640"/>
          </a:xfrm>
          <a:prstGeom prst="rect">
            <a:avLst/>
          </a:prstGeom>
          <a:solidFill>
            <a:srgbClr val="000000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FFFFFF"/>
                </a:solidFill>
                <a:latin typeface="Arial"/>
              </a:rPr>
              <a:t>Institut Mines-Télécom</a:t>
            </a:r>
            <a:endParaRPr/>
          </a:p>
        </p:txBody>
      </p:sp>
      <p:pic>
        <p:nvPicPr>
          <p:cNvPr id="104" name="Image 11"/>
          <p:cNvPicPr/>
          <p:nvPr/>
        </p:nvPicPr>
        <p:blipFill>
          <a:blip r:embed="rId14"/>
          <a:stretch>
            <a:fillRect/>
          </a:stretch>
        </p:blipFill>
        <p:spPr>
          <a:xfrm>
            <a:off x="8244360" y="6042600"/>
            <a:ext cx="719280" cy="719280"/>
          </a:xfrm>
          <a:prstGeom prst="rect">
            <a:avLst/>
          </a:prstGeom>
        </p:spPr>
      </p:pic>
      <p:sp>
        <p:nvSpPr>
          <p:cNvPr id="105" name="PlaceHolder 7"/>
          <p:cNvSpPr>
            <a:spLocks noGrp="1"/>
          </p:cNvSpPr>
          <p:nvPr>
            <p:ph type="title"/>
          </p:nvPr>
        </p:nvSpPr>
        <p:spPr>
          <a:xfrm>
            <a:off x="1475640" y="360"/>
            <a:ext cx="7210800" cy="11239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fr-FR" sz="2600" b="1">
                <a:solidFill>
                  <a:srgbClr val="BF1238"/>
                </a:solidFill>
                <a:latin typeface="Arial"/>
              </a:rPr>
              <a:t>Click to edit the title text formatModifiez le style du titre</a:t>
            </a:r>
            <a:endParaRPr/>
          </a:p>
        </p:txBody>
      </p:sp>
      <p:sp>
        <p:nvSpPr>
          <p:cNvPr id="106" name="PlaceHolder 8"/>
          <p:cNvSpPr>
            <a:spLocks noGrp="1"/>
          </p:cNvSpPr>
          <p:nvPr>
            <p:ph type="body"/>
          </p:nvPr>
        </p:nvSpPr>
        <p:spPr>
          <a:xfrm>
            <a:off x="1442520" y="1556640"/>
            <a:ext cx="721080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fr-FR" sz="2200" b="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2200" b="1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2200" b="1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2200" b="1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2200" b="1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2200" b="1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"/>
            </a:pPr>
            <a:r>
              <a:rPr lang="fr-FR" sz="2200" b="1">
                <a:solidFill>
                  <a:srgbClr val="000000"/>
                </a:solidFill>
                <a:latin typeface="Arial"/>
              </a:rPr>
              <a:t>Seventh Outline LevelModifiez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2000">
                <a:solidFill>
                  <a:srgbClr val="000000"/>
                </a:solidFill>
                <a:latin typeface="Arial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Arial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fr-FR" sz="1600">
                <a:solidFill>
                  <a:srgbClr val="000000"/>
                </a:solidFill>
                <a:latin typeface="Arial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fr-FR" sz="1400">
                <a:solidFill>
                  <a:srgbClr val="000000"/>
                </a:solidFill>
                <a:latin typeface="Arial"/>
              </a:rPr>
              <a:t>Cinquième niveau</a:t>
            </a:r>
            <a:endParaRPr/>
          </a:p>
        </p:txBody>
      </p:sp>
      <p:sp>
        <p:nvSpPr>
          <p:cNvPr id="107" name="PlaceHolder 9"/>
          <p:cNvSpPr>
            <a:spLocks noGrp="1"/>
          </p:cNvSpPr>
          <p:nvPr>
            <p:ph type="dt"/>
          </p:nvPr>
        </p:nvSpPr>
        <p:spPr>
          <a:xfrm>
            <a:off x="539640" y="6381360"/>
            <a:ext cx="869760" cy="359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B0299FF2-E134-4A28-8D81-93EEB9294DBF}" type="datetime1">
              <a:rPr lang="fr-FR" smtClean="0"/>
              <a:t>25/02/2015</a:t>
            </a:fld>
            <a:endParaRPr/>
          </a:p>
        </p:txBody>
      </p:sp>
      <p:sp>
        <p:nvSpPr>
          <p:cNvPr id="108" name="PlaceHolder 10"/>
          <p:cNvSpPr>
            <a:spLocks noGrp="1"/>
          </p:cNvSpPr>
          <p:nvPr>
            <p:ph type="ftr"/>
          </p:nvPr>
        </p:nvSpPr>
        <p:spPr>
          <a:xfrm>
            <a:off x="4068000" y="6381360"/>
            <a:ext cx="4104000" cy="359640"/>
          </a:xfrm>
          <a:prstGeom prst="rect">
            <a:avLst/>
          </a:prstGeom>
        </p:spPr>
        <p:txBody>
          <a:bodyPr rIns="144000" anchor="ctr"/>
          <a:lstStyle/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109" name="PlaceHolder 11"/>
          <p:cNvSpPr>
            <a:spLocks noGrp="1"/>
          </p:cNvSpPr>
          <p:nvPr>
            <p:ph type="sldNum"/>
          </p:nvPr>
        </p:nvSpPr>
        <p:spPr>
          <a:xfrm>
            <a:off x="6480" y="6381360"/>
            <a:ext cx="532800" cy="359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58F82DCE-4C28-42CB-804D-743E6A83D6D8}" type="slidenum">
              <a:rPr lang="en-US" sz="1000" b="1">
                <a:solidFill>
                  <a:srgbClr val="FFFFFF"/>
                </a:solidFill>
                <a:latin typeface="Aria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6"/>
          <p:cNvPicPr/>
          <p:nvPr/>
        </p:nvPicPr>
        <p:blipFill>
          <a:blip r:embed="rId14"/>
          <a:stretch>
            <a:fillRect/>
          </a:stretch>
        </p:blipFill>
        <p:spPr>
          <a:xfrm>
            <a:off x="43560" y="0"/>
            <a:ext cx="9100080" cy="6879240"/>
          </a:xfrm>
          <a:prstGeom prst="rect">
            <a:avLst/>
          </a:prstGeom>
        </p:spPr>
      </p:pic>
      <p:pic>
        <p:nvPicPr>
          <p:cNvPr id="143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-152280" y="-109080"/>
            <a:ext cx="818280" cy="7083000"/>
          </a:xfrm>
          <a:prstGeom prst="rect">
            <a:avLst/>
          </a:prstGeom>
        </p:spPr>
      </p:pic>
      <p:pic>
        <p:nvPicPr>
          <p:cNvPr id="144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43560" y="0"/>
            <a:ext cx="9100080" cy="6879240"/>
          </a:xfrm>
          <a:prstGeom prst="rect">
            <a:avLst/>
          </a:prstGeom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2590920" y="2286000"/>
            <a:ext cx="6179760" cy="14695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fr-FR" sz="4400" b="1">
                <a:solidFill>
                  <a:srgbClr val="003300"/>
                </a:solidFill>
                <a:latin typeface="Calibri"/>
              </a:rPr>
              <a:t>Click to edit the title text formatModifiez le style du titre</a:t>
            </a:r>
            <a:endParaRPr/>
          </a:p>
        </p:txBody>
      </p:sp>
      <p:pic>
        <p:nvPicPr>
          <p:cNvPr id="146" name="Picture 6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1080"/>
            <a:ext cx="3721320" cy="6857640"/>
          </a:xfrm>
          <a:prstGeom prst="rect">
            <a:avLst/>
          </a:prstGeom>
        </p:spPr>
      </p:pic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0" y="5105520"/>
            <a:ext cx="1828440" cy="990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Calibri"/>
              </a:rPr>
              <a:t>Seventh Outline LevelLogo de la société</a:t>
            </a:r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fld id="{BCE63B73-A983-49A6-B42E-56CFA43E481D}" type="datetime1">
              <a:rPr lang="fr-FR" smtClean="0"/>
              <a:t>25/02/2015</a:t>
            </a:fld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40468D10-28AC-46F6-BCDC-2F595506E88C}" type="slidenum">
              <a:rPr lang="en-US"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Mayssa\Dropbox\Mythesis\ArticleSpringer\image\webrtc-proposition.vsdx\Drawing\~Page%201\Num&#233;ro%20d'intersection.522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Users\Mayssa\Dropbox\Mythesis\ArticleSpringer\image\security_aspects.vsdx\Drawing\~Page%201\Num&#233;ro%20d'intersection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Mayssa\Dropbox\Mythesis\ArticleSpringer\image\webrtc-proposition.vsdx\Drawing\~Page%201\Num&#233;ro%20d'intersection.522" TargetMode="External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Users\Mayssa\Dropbox\Mythesis\ArticleSpringer\image\security_aspects.vsdx\Drawing\~Page%201\Num&#233;ro%20d'intersection" TargetMode="External"/><Relationship Id="rId11" Type="http://schemas.openxmlformats.org/officeDocument/2006/relationships/image" Target="../media/image13.emf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Users\Mayssa\Dropbox\Mythesis\Rapport%20de%20mi%20parcours\image\security_aspects.vsdx\Drawing\~Page%201\Num&#233;ro%20d'intersection.573" TargetMode="External"/><Relationship Id="rId5" Type="http://schemas.openxmlformats.org/officeDocument/2006/relationships/image" Target="../media/image12.emf"/><Relationship Id="rId4" Type="http://schemas.openxmlformats.org/officeDocument/2006/relationships/oleObject" Target="file:///C:\Users\Mayssa\Dropbox\Mythesis\ArticleSpringer\image\webrtc-proposition.vsdx\Drawing\~Page%201\Num&#233;ro%20d'intersection.52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Mayssa\Dropbox\Mythesis\ArticleSpringer\image\webrtc-proposition.vsdx\Drawing\~Page%201\Num&#233;ro%20d'intersection.522" TargetMode="External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Mayssa\Dropbox\Mythesis\ArticleSpringer\image\security_aspects.vsdx\Drawing\~Page%201\Num&#233;ro%20d'intersection" TargetMode="External"/><Relationship Id="rId11" Type="http://schemas.openxmlformats.org/officeDocument/2006/relationships/image" Target="../media/image13.emf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file:///C:\Users\Mayssa\Dropbox\Mythesis\ArticleSpringer\image\security_aspects.vsdx\Drawing\~Page%201\Num&#233;ro%20d'intersection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1242295" cy="124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TextShape 1"/>
          <p:cNvSpPr txBox="1"/>
          <p:nvPr/>
        </p:nvSpPr>
        <p:spPr>
          <a:xfrm>
            <a:off x="1493815" y="3429000"/>
            <a:ext cx="6569949" cy="778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“</a:t>
            </a:r>
            <a:r>
              <a:rPr lang="fr-FR" sz="3200" b="1" i="1" dirty="0" smtClean="0">
                <a:solidFill>
                  <a:srgbClr val="C00000"/>
                </a:solidFill>
              </a:rPr>
              <a:t>Digital </a:t>
            </a:r>
            <a:r>
              <a:rPr lang="fr-FR" sz="3200" b="1" i="1" dirty="0" err="1" smtClean="0">
                <a:solidFill>
                  <a:srgbClr val="C00000"/>
                </a:solidFill>
              </a:rPr>
              <a:t>Safe</a:t>
            </a:r>
            <a:r>
              <a:rPr lang="fr-FR" sz="3200" b="1" i="1" dirty="0" smtClean="0">
                <a:solidFill>
                  <a:srgbClr val="C00000"/>
                </a:solidFill>
              </a:rPr>
              <a:t> Client via HTML5  </a:t>
            </a:r>
            <a:r>
              <a:rPr lang="en-US" sz="3200" b="1" i="1" dirty="0">
                <a:solidFill>
                  <a:srgbClr val="C00000"/>
                </a:solidFill>
              </a:rPr>
              <a:t>”</a:t>
            </a:r>
            <a:r>
              <a:rPr lang="fr-FR" sz="3200" b="1" i="1" dirty="0" smtClean="0">
                <a:solidFill>
                  <a:srgbClr val="C00000"/>
                </a:solidFill>
              </a:rPr>
              <a:t> </a:t>
            </a:r>
            <a:endParaRPr lang="en-US" sz="3200" b="1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68750" y="439187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Mayssa JEMEL</a:t>
            </a:r>
            <a:endParaRPr lang="fr-FR" sz="20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496410" y="4914498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/>
              <a:t>Ahmed SERHROUCHNI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1259620" cy="8364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79712" y="1778285"/>
            <a:ext cx="5808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Journée: Cloud Coffre Fort Numérique</a:t>
            </a:r>
          </a:p>
          <a:p>
            <a:pPr algn="ctr"/>
            <a:r>
              <a:rPr lang="fr-FR" sz="2400" b="1" i="1" dirty="0" smtClean="0">
                <a:solidFill>
                  <a:srgbClr val="7030A0"/>
                </a:solidFill>
              </a:rPr>
              <a:t>26 Février 2015 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09" y="5301208"/>
            <a:ext cx="5616624" cy="3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6" name="Picture 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38" y="3192428"/>
            <a:ext cx="127048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8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" y="1700808"/>
            <a:ext cx="4767044" cy="3949407"/>
          </a:xfrm>
          <a:prstGeom prst="rect">
            <a:avLst/>
          </a:prstGeom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42003"/>
              </p:ext>
            </p:extLst>
          </p:nvPr>
        </p:nvGraphicFramePr>
        <p:xfrm>
          <a:off x="5262034" y="1547614"/>
          <a:ext cx="2936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9" name="Visio" r:id="rId6" imgW="238088" imgH="247529" progId="Visio.Drawing.15">
                  <p:link updateAutomatic="1"/>
                </p:oleObj>
              </mc:Choice>
              <mc:Fallback>
                <p:oleObj name="Visio" r:id="rId6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1547614"/>
                        <a:ext cx="2936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70039"/>
              </p:ext>
            </p:extLst>
          </p:nvPr>
        </p:nvGraphicFramePr>
        <p:xfrm>
          <a:off x="5262034" y="2798896"/>
          <a:ext cx="2889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0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2798896"/>
                        <a:ext cx="2889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ZoneTexte 55"/>
          <p:cNvSpPr txBox="1"/>
          <p:nvPr/>
        </p:nvSpPr>
        <p:spPr>
          <a:xfrm>
            <a:off x="5580112" y="2760380"/>
            <a:ext cx="35253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/>
              <a:t>FileSystem</a:t>
            </a:r>
            <a:r>
              <a:rPr lang="en-US" sz="1400" b="1" u="sng" dirty="0" smtClean="0"/>
              <a:t> API: </a:t>
            </a:r>
            <a:r>
              <a:rPr lang="en-US" sz="1400" dirty="0" smtClean="0"/>
              <a:t> </a:t>
            </a:r>
            <a:endParaRPr lang="en-US" sz="1400" b="1" u="sng" dirty="0" smtClean="0"/>
          </a:p>
          <a:p>
            <a:r>
              <a:rPr lang="en-US" sz="1200" dirty="0" smtClean="0"/>
              <a:t>Simulating a </a:t>
            </a:r>
            <a:r>
              <a:rPr lang="en-US" sz="1200" b="1" dirty="0" smtClean="0"/>
              <a:t>virtual file system </a:t>
            </a:r>
            <a:r>
              <a:rPr lang="en-US" sz="1200" dirty="0" smtClean="0"/>
              <a:t>to enable web application </a:t>
            </a:r>
            <a:r>
              <a:rPr lang="en-US" sz="1200" b="1" dirty="0" smtClean="0"/>
              <a:t>managing files and folders</a:t>
            </a:r>
            <a:endParaRPr lang="fr-FR" sz="12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475656" y="635546"/>
            <a:ext cx="5472608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HTML5: Local Storage APIs</a:t>
            </a:r>
          </a:p>
        </p:txBody>
      </p:sp>
      <p:sp>
        <p:nvSpPr>
          <p:cNvPr id="2" name="AutoShape 159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61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63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67" descr="http://www.awicons.com/free-icons/download/system-icons/pleasant-icons-by-harwen-zhang/ico/Program-Group.i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555721" y="1511057"/>
            <a:ext cx="3078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/>
              <a:t>WebStorage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API </a:t>
            </a:r>
            <a:endParaRPr lang="en-US" sz="1400" b="1" u="sng" dirty="0"/>
          </a:p>
          <a:p>
            <a:r>
              <a:rPr lang="en-US" sz="1200" dirty="0" smtClean="0"/>
              <a:t>Storing </a:t>
            </a:r>
            <a:r>
              <a:rPr lang="en-US" sz="1200" b="1" dirty="0"/>
              <a:t>key/value pair </a:t>
            </a:r>
            <a:r>
              <a:rPr lang="en-US" sz="1200" dirty="0"/>
              <a:t>data in the browser</a:t>
            </a:r>
            <a:endParaRPr lang="fr-FR" sz="12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7846475" y="1937231"/>
            <a:ext cx="1166414" cy="1123442"/>
            <a:chOff x="7744771" y="2116998"/>
            <a:chExt cx="1166414" cy="1123442"/>
          </a:xfrm>
        </p:grpSpPr>
        <p:pic>
          <p:nvPicPr>
            <p:cNvPr id="32" name="Picture 17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771" y="2116998"/>
              <a:ext cx="1166414" cy="112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e 32"/>
            <p:cNvGrpSpPr/>
            <p:nvPr/>
          </p:nvGrpSpPr>
          <p:grpSpPr>
            <a:xfrm>
              <a:off x="7744772" y="2160518"/>
              <a:ext cx="1082761" cy="261610"/>
              <a:chOff x="6015283" y="4993723"/>
              <a:chExt cx="1082761" cy="261610"/>
            </a:xfrm>
          </p:grpSpPr>
          <p:pic>
            <p:nvPicPr>
              <p:cNvPr id="34" name="Picture 18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6" t="19815" r="12031" b="60371"/>
              <a:stretch/>
            </p:blipFill>
            <p:spPr bwMode="auto">
              <a:xfrm>
                <a:off x="6228184" y="5013176"/>
                <a:ext cx="869860" cy="22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84" descr="http://www.cloudcomputingpatterns.org/images/e/ea/Key_value_storage_icon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26" t="19535" r="67417" b="60126"/>
              <a:stretch/>
            </p:blipFill>
            <p:spPr bwMode="auto">
              <a:xfrm>
                <a:off x="6015283" y="5008414"/>
                <a:ext cx="456956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6120124" y="5052520"/>
                <a:ext cx="32408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6029265" y="4993723"/>
                <a:ext cx="4619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lephant" panose="02020904090505020303" pitchFamily="18" charset="0"/>
                  </a:rPr>
                  <a:t>Key</a:t>
                </a:r>
              </a:p>
            </p:txBody>
          </p:sp>
        </p:grpSp>
      </p:grp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29859"/>
              </p:ext>
            </p:extLst>
          </p:nvPr>
        </p:nvGraphicFramePr>
        <p:xfrm>
          <a:off x="1765062" y="3818318"/>
          <a:ext cx="243928" cy="253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062" y="3818318"/>
                        <a:ext cx="243928" cy="253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846475" y="2601508"/>
            <a:ext cx="1082762" cy="44181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4938153" y="1293463"/>
            <a:ext cx="4132887" cy="1302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058372" y="5650215"/>
            <a:ext cx="452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latin typeface="+mj-lt"/>
                <a:cs typeface="Andalus" panose="02020603050405020304" pitchFamily="18" charset="-78"/>
              </a:rPr>
              <a:t>Browser’s</a:t>
            </a:r>
            <a:r>
              <a:rPr lang="fr-FR" sz="1400" b="1" i="1" dirty="0" smtClean="0">
                <a:latin typeface="+mj-lt"/>
                <a:cs typeface="Andalus" panose="02020603050405020304" pitchFamily="18" charset="-78"/>
              </a:rPr>
              <a:t> </a:t>
            </a:r>
            <a:r>
              <a:rPr lang="fr-FR" sz="1400" b="1" i="1" dirty="0">
                <a:latin typeface="+mj-lt"/>
                <a:cs typeface="Andalus" panose="02020603050405020304" pitchFamily="18" charset="-78"/>
              </a:rPr>
              <a:t>architecture </a:t>
            </a:r>
            <a:r>
              <a:rPr lang="fr-FR" sz="1400" b="1" i="1" dirty="0" err="1">
                <a:latin typeface="+mj-lt"/>
                <a:cs typeface="Andalus" panose="02020603050405020304" pitchFamily="18" charset="-78"/>
              </a:rPr>
              <a:t>with</a:t>
            </a:r>
            <a:r>
              <a:rPr lang="fr-FR" sz="1400" b="1" i="1" dirty="0">
                <a:latin typeface="+mj-lt"/>
                <a:cs typeface="Andalus" panose="02020603050405020304" pitchFamily="18" charset="-78"/>
              </a:rPr>
              <a:t> the Local Data Storage</a:t>
            </a:r>
          </a:p>
        </p:txBody>
      </p:sp>
    </p:spTree>
    <p:extLst>
      <p:ext uri="{BB962C8B-B14F-4D97-AF65-F5344CB8AC3E}">
        <p14:creationId xmlns:p14="http://schemas.microsoft.com/office/powerpoint/2010/main" val="44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736207" y="3530492"/>
            <a:ext cx="4176464" cy="2857949"/>
            <a:chOff x="4608993" y="295427"/>
            <a:chExt cx="4331584" cy="2917548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37"/>
            <a:stretch/>
          </p:blipFill>
          <p:spPr>
            <a:xfrm>
              <a:off x="4608993" y="311441"/>
              <a:ext cx="4331584" cy="282675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608993" y="299589"/>
              <a:ext cx="64155" cy="2829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1070" y="2577153"/>
              <a:ext cx="625819" cy="596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66889" y="3100356"/>
              <a:ext cx="3673687" cy="112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44008" y="295427"/>
              <a:ext cx="4296569" cy="59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9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4373228" y="3379271"/>
            <a:ext cx="0" cy="299305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067944" y="3356750"/>
            <a:ext cx="509043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4698401" y="689534"/>
            <a:ext cx="4427935" cy="2689737"/>
            <a:chOff x="4373228" y="3317010"/>
            <a:chExt cx="4807284" cy="2907138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" r="7726"/>
            <a:stretch/>
          </p:blipFill>
          <p:spPr>
            <a:xfrm>
              <a:off x="4405105" y="3364427"/>
              <a:ext cx="4740903" cy="282675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373228" y="3317010"/>
              <a:ext cx="4770772" cy="94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73228" y="6129638"/>
              <a:ext cx="4807284" cy="94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829996" y="5907079"/>
              <a:ext cx="325536" cy="258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32845" y="3411519"/>
              <a:ext cx="325536" cy="1439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1162" y="2154920"/>
            <a:ext cx="4564271" cy="2823587"/>
            <a:chOff x="191" y="1895974"/>
            <a:chExt cx="4564271" cy="282358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" r="2206"/>
            <a:stretch/>
          </p:blipFill>
          <p:spPr>
            <a:xfrm>
              <a:off x="191" y="1895974"/>
              <a:ext cx="4564271" cy="282358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3744" y="4024114"/>
              <a:ext cx="144016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 bwMode="auto">
          <a:xfrm>
            <a:off x="1475656" y="692696"/>
            <a:ext cx="3088806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400" b="1" kern="0" dirty="0" err="1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FileSystem</a:t>
            </a:r>
            <a:r>
              <a:rPr lang="en-GB" sz="24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 API</a:t>
            </a:r>
          </a:p>
        </p:txBody>
      </p:sp>
      <p:sp>
        <p:nvSpPr>
          <p:cNvPr id="8" name="Accolade ouvrante 7"/>
          <p:cNvSpPr/>
          <p:nvPr/>
        </p:nvSpPr>
        <p:spPr>
          <a:xfrm>
            <a:off x="4410732" y="776976"/>
            <a:ext cx="377292" cy="5529632"/>
          </a:xfrm>
          <a:prstGeom prst="leftBrace">
            <a:avLst>
              <a:gd name="adj1" fmla="val 81546"/>
              <a:gd name="adj2" fmla="val 49590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2041087"/>
            <a:ext cx="4599378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0" y="5013176"/>
            <a:ext cx="4599378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0" y="2041087"/>
            <a:ext cx="0" cy="2972089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2123" y="2924805"/>
            <a:ext cx="3521230" cy="1440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9" name="Picture 1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" y="5054984"/>
            <a:ext cx="127048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6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6" name="Picture 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38" y="3192428"/>
            <a:ext cx="127048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10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" y="1700808"/>
            <a:ext cx="4767044" cy="3949407"/>
          </a:xfrm>
          <a:prstGeom prst="rect">
            <a:avLst/>
          </a:prstGeom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142003"/>
              </p:ext>
            </p:extLst>
          </p:nvPr>
        </p:nvGraphicFramePr>
        <p:xfrm>
          <a:off x="5262034" y="1547614"/>
          <a:ext cx="2936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8" name="Visio" r:id="rId6" imgW="238088" imgH="247529" progId="Visio.Drawing.15">
                  <p:link updateAutomatic="1"/>
                </p:oleObj>
              </mc:Choice>
              <mc:Fallback>
                <p:oleObj name="Visio" r:id="rId6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1547614"/>
                        <a:ext cx="2936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370039"/>
              </p:ext>
            </p:extLst>
          </p:nvPr>
        </p:nvGraphicFramePr>
        <p:xfrm>
          <a:off x="5262034" y="2798896"/>
          <a:ext cx="2889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9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2798896"/>
                        <a:ext cx="2889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ZoneTexte 53"/>
          <p:cNvSpPr txBox="1"/>
          <p:nvPr/>
        </p:nvSpPr>
        <p:spPr>
          <a:xfrm>
            <a:off x="5586201" y="4104536"/>
            <a:ext cx="35253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err="1"/>
              <a:t>IndexedDB</a:t>
            </a:r>
            <a:r>
              <a:rPr lang="en-US" sz="1400" b="1" u="sng" dirty="0"/>
              <a:t>: </a:t>
            </a:r>
          </a:p>
          <a:p>
            <a:r>
              <a:rPr lang="en-US" sz="1200" dirty="0" smtClean="0"/>
              <a:t>Replacing the relational databases. Storing </a:t>
            </a:r>
            <a:r>
              <a:rPr lang="en-US" sz="1200" b="1" dirty="0" smtClean="0"/>
              <a:t>data in an indexed database</a:t>
            </a:r>
            <a:r>
              <a:rPr lang="en-US" sz="1200" dirty="0" smtClean="0"/>
              <a:t> </a:t>
            </a:r>
            <a:r>
              <a:rPr lang="en-US" sz="1200" dirty="0"/>
              <a:t>pair data in the browser</a:t>
            </a:r>
            <a:endParaRPr lang="fr-FR" sz="1200" dirty="0"/>
          </a:p>
        </p:txBody>
      </p:sp>
      <p:sp>
        <p:nvSpPr>
          <p:cNvPr id="56" name="ZoneTexte 55"/>
          <p:cNvSpPr txBox="1"/>
          <p:nvPr/>
        </p:nvSpPr>
        <p:spPr>
          <a:xfrm>
            <a:off x="5580112" y="2760380"/>
            <a:ext cx="35253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/>
              <a:t>FileSystem</a:t>
            </a:r>
            <a:r>
              <a:rPr lang="en-US" sz="1400" b="1" u="sng" dirty="0" smtClean="0"/>
              <a:t> API: </a:t>
            </a:r>
            <a:r>
              <a:rPr lang="en-US" sz="1400" dirty="0" smtClean="0"/>
              <a:t> </a:t>
            </a:r>
            <a:endParaRPr lang="en-US" sz="1400" b="1" u="sng" dirty="0" smtClean="0"/>
          </a:p>
          <a:p>
            <a:r>
              <a:rPr lang="en-US" sz="1200" dirty="0" smtClean="0"/>
              <a:t>Simulating a </a:t>
            </a:r>
            <a:r>
              <a:rPr lang="en-US" sz="1200" b="1" dirty="0" smtClean="0"/>
              <a:t>virtual file system </a:t>
            </a:r>
            <a:r>
              <a:rPr lang="en-US" sz="1200" dirty="0" smtClean="0"/>
              <a:t>to enable web application </a:t>
            </a:r>
            <a:r>
              <a:rPr lang="en-US" sz="1200" b="1" dirty="0" smtClean="0"/>
              <a:t>managing files and folders</a:t>
            </a:r>
            <a:endParaRPr lang="fr-FR" sz="12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475656" y="635546"/>
            <a:ext cx="5472608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HTML5: Local Storage APIs</a:t>
            </a:r>
          </a:p>
        </p:txBody>
      </p:sp>
      <p:sp>
        <p:nvSpPr>
          <p:cNvPr id="2" name="AutoShape 159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61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63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67" descr="http://www.awicons.com/free-icons/download/system-icons/pleasant-icons-by-harwen-zhang/ico/Program-Group.i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463" name="Picture 17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75" y="4825838"/>
            <a:ext cx="1166414" cy="11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986847" y="5599258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anose="02020904090505020303" pitchFamily="18" charset="0"/>
              </a:rPr>
              <a:t>Indexed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58725"/>
              </p:ext>
            </p:extLst>
          </p:nvPr>
        </p:nvGraphicFramePr>
        <p:xfrm>
          <a:off x="5262034" y="4155753"/>
          <a:ext cx="2778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0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4155753"/>
                        <a:ext cx="277813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5555721" y="1511057"/>
            <a:ext cx="3078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/>
              <a:t>WebStorage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API </a:t>
            </a:r>
            <a:endParaRPr lang="en-US" sz="1400" b="1" u="sng" dirty="0"/>
          </a:p>
          <a:p>
            <a:r>
              <a:rPr lang="en-US" sz="1200" dirty="0" smtClean="0"/>
              <a:t>Storing </a:t>
            </a:r>
            <a:r>
              <a:rPr lang="en-US" sz="1200" b="1" dirty="0"/>
              <a:t>key/value pair </a:t>
            </a:r>
            <a:r>
              <a:rPr lang="en-US" sz="1200" dirty="0"/>
              <a:t>data in the browser</a:t>
            </a:r>
            <a:endParaRPr lang="fr-FR" sz="12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7846475" y="1937231"/>
            <a:ext cx="1166414" cy="1123442"/>
            <a:chOff x="7744771" y="2116998"/>
            <a:chExt cx="1166414" cy="1123442"/>
          </a:xfrm>
        </p:grpSpPr>
        <p:pic>
          <p:nvPicPr>
            <p:cNvPr id="32" name="Picture 17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771" y="2116998"/>
              <a:ext cx="1166414" cy="112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e 32"/>
            <p:cNvGrpSpPr/>
            <p:nvPr/>
          </p:nvGrpSpPr>
          <p:grpSpPr>
            <a:xfrm>
              <a:off x="7744772" y="2160518"/>
              <a:ext cx="1082761" cy="261610"/>
              <a:chOff x="6015283" y="4993723"/>
              <a:chExt cx="1082761" cy="261610"/>
            </a:xfrm>
          </p:grpSpPr>
          <p:pic>
            <p:nvPicPr>
              <p:cNvPr id="34" name="Picture 182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6" t="19815" r="12031" b="60371"/>
              <a:stretch/>
            </p:blipFill>
            <p:spPr bwMode="auto">
              <a:xfrm>
                <a:off x="6228184" y="5013176"/>
                <a:ext cx="869860" cy="22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84" descr="http://www.cloudcomputingpatterns.org/images/e/ea/Key_value_storage_icon.pn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26" t="19535" r="67417" b="60126"/>
              <a:stretch/>
            </p:blipFill>
            <p:spPr bwMode="auto">
              <a:xfrm>
                <a:off x="6015283" y="5008414"/>
                <a:ext cx="456956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6120124" y="5052520"/>
                <a:ext cx="32408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6029265" y="4993723"/>
                <a:ext cx="4619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lephant" panose="02020904090505020303" pitchFamily="18" charset="0"/>
                  </a:rPr>
                  <a:t>Key</a:t>
                </a:r>
              </a:p>
            </p:txBody>
          </p:sp>
        </p:grpSp>
      </p:grp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147392"/>
              </p:ext>
            </p:extLst>
          </p:nvPr>
        </p:nvGraphicFramePr>
        <p:xfrm>
          <a:off x="1765062" y="4077072"/>
          <a:ext cx="242308" cy="250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1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062" y="4077072"/>
                        <a:ext cx="242308" cy="250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7809718" y="3877783"/>
            <a:ext cx="1082762" cy="447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4901396" y="1511057"/>
            <a:ext cx="4132887" cy="23667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058372" y="5650215"/>
            <a:ext cx="452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latin typeface="+mj-lt"/>
                <a:cs typeface="Andalus" panose="02020603050405020304" pitchFamily="18" charset="-78"/>
              </a:rPr>
              <a:t>Browser’s</a:t>
            </a:r>
            <a:r>
              <a:rPr lang="fr-FR" sz="1400" b="1" i="1" dirty="0" smtClean="0">
                <a:latin typeface="+mj-lt"/>
                <a:cs typeface="Andalus" panose="02020603050405020304" pitchFamily="18" charset="-78"/>
              </a:rPr>
              <a:t> </a:t>
            </a:r>
            <a:r>
              <a:rPr lang="fr-FR" sz="1400" b="1" i="1" dirty="0">
                <a:latin typeface="+mj-lt"/>
                <a:cs typeface="Andalus" panose="02020603050405020304" pitchFamily="18" charset="-78"/>
              </a:rPr>
              <a:t>architecture </a:t>
            </a:r>
            <a:r>
              <a:rPr lang="fr-FR" sz="1400" b="1" i="1" dirty="0" err="1">
                <a:latin typeface="+mj-lt"/>
                <a:cs typeface="Andalus" panose="02020603050405020304" pitchFamily="18" charset="-78"/>
              </a:rPr>
              <a:t>with</a:t>
            </a:r>
            <a:r>
              <a:rPr lang="fr-FR" sz="1400" b="1" i="1" dirty="0">
                <a:latin typeface="+mj-lt"/>
                <a:cs typeface="Andalus" panose="02020603050405020304" pitchFamily="18" charset="-78"/>
              </a:rPr>
              <a:t> the Local Data Storage</a:t>
            </a:r>
          </a:p>
        </p:txBody>
      </p:sp>
    </p:spTree>
    <p:extLst>
      <p:ext uri="{BB962C8B-B14F-4D97-AF65-F5344CB8AC3E}">
        <p14:creationId xmlns:p14="http://schemas.microsoft.com/office/powerpoint/2010/main" val="44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2736"/>
            <a:ext cx="4602533" cy="201622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11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4373228" y="3379271"/>
            <a:ext cx="0" cy="299305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6"/>
          <a:stretch/>
        </p:blipFill>
        <p:spPr>
          <a:xfrm>
            <a:off x="5148064" y="1184843"/>
            <a:ext cx="4114402" cy="53529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3079273"/>
            <a:ext cx="4924093" cy="3160500"/>
          </a:xfrm>
          <a:prstGeom prst="rect">
            <a:avLst/>
          </a:prstGeom>
          <a:ln w="41275">
            <a:solidFill>
              <a:srgbClr val="C00000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258682" y="5333290"/>
            <a:ext cx="3953278" cy="2880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724128" y="2276872"/>
            <a:ext cx="1440160" cy="14401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58682" y="3212975"/>
            <a:ext cx="4673358" cy="6483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580112" y="4225642"/>
            <a:ext cx="3312368" cy="20729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732512" y="3042225"/>
            <a:ext cx="3168352" cy="11593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932040" y="3537140"/>
            <a:ext cx="79208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211960" y="5481228"/>
            <a:ext cx="136815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1475656" y="692696"/>
            <a:ext cx="3088806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400" b="1" kern="0" dirty="0" err="1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IndexedDB</a:t>
            </a:r>
            <a:r>
              <a:rPr lang="en-GB" sz="24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 API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54077" y="1297446"/>
            <a:ext cx="1166414" cy="1123442"/>
            <a:chOff x="7744771" y="2116998"/>
            <a:chExt cx="1166414" cy="1123442"/>
          </a:xfrm>
        </p:grpSpPr>
        <p:pic>
          <p:nvPicPr>
            <p:cNvPr id="19" name="Picture 1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771" y="2116998"/>
              <a:ext cx="1166414" cy="112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e 20"/>
            <p:cNvGrpSpPr/>
            <p:nvPr/>
          </p:nvGrpSpPr>
          <p:grpSpPr>
            <a:xfrm>
              <a:off x="7744772" y="2160518"/>
              <a:ext cx="1082761" cy="261610"/>
              <a:chOff x="6015283" y="4993723"/>
              <a:chExt cx="1082761" cy="261610"/>
            </a:xfrm>
          </p:grpSpPr>
          <p:pic>
            <p:nvPicPr>
              <p:cNvPr id="22" name="Picture 18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6" t="19815" r="12031" b="60371"/>
              <a:stretch/>
            </p:blipFill>
            <p:spPr bwMode="auto">
              <a:xfrm>
                <a:off x="6228184" y="5013176"/>
                <a:ext cx="869860" cy="22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84" descr="http://www.cloudcomputingpatterns.org/images/e/ea/Key_value_storage_icon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26" t="19535" r="67417" b="60126"/>
              <a:stretch/>
            </p:blipFill>
            <p:spPr bwMode="auto">
              <a:xfrm>
                <a:off x="6015283" y="5008414"/>
                <a:ext cx="456956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6120124" y="5052520"/>
                <a:ext cx="32408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6029265" y="4993723"/>
                <a:ext cx="4619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lephant" panose="02020904090505020303" pitchFamily="18" charset="0"/>
                  </a:rPr>
                  <a:t>Key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08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374120" y="269640"/>
            <a:ext cx="8076960" cy="1142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" y="2492896"/>
            <a:ext cx="89301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9640"/>
            <a:ext cx="2195736" cy="1142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6984" y="2636912"/>
            <a:ext cx="9187496" cy="136815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TextShape 2"/>
          <p:cNvSpPr txBox="1"/>
          <p:nvPr/>
        </p:nvSpPr>
        <p:spPr>
          <a:xfrm>
            <a:off x="266284" y="2834934"/>
            <a:ext cx="8410172" cy="97210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4400" b="1" dirty="0" smtClean="0">
                <a:solidFill>
                  <a:srgbClr val="C00000"/>
                </a:solidFill>
                <a:latin typeface="Calibri"/>
              </a:rPr>
              <a:t>Local Digital </a:t>
            </a:r>
            <a:r>
              <a:rPr lang="fr-FR" sz="4400" b="1" dirty="0" err="1" smtClean="0">
                <a:solidFill>
                  <a:srgbClr val="C00000"/>
                </a:solidFill>
                <a:latin typeface="Calibri"/>
              </a:rPr>
              <a:t>Safe</a:t>
            </a:r>
            <a:endParaRPr lang="en-US" sz="44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5388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èche vers le bas 38"/>
          <p:cNvSpPr/>
          <p:nvPr/>
        </p:nvSpPr>
        <p:spPr>
          <a:xfrm>
            <a:off x="6462602" y="4527766"/>
            <a:ext cx="327856" cy="631071"/>
          </a:xfrm>
          <a:prstGeom prst="downArrow">
            <a:avLst/>
          </a:prstGeom>
          <a:gradFill flip="none" rotWithShape="1">
            <a:gsLst>
              <a:gs pos="9000">
                <a:srgbClr val="0070C0"/>
              </a:gs>
              <a:gs pos="50000">
                <a:srgbClr val="66008F"/>
              </a:gs>
              <a:gs pos="94000">
                <a:srgbClr val="C0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gradFill>
                <a:gsLst>
                  <a:gs pos="9000">
                    <a:srgbClr val="0070C0"/>
                  </a:gs>
                  <a:gs pos="50000">
                    <a:srgbClr val="66008F"/>
                  </a:gs>
                  <a:gs pos="94000">
                    <a:srgbClr val="C00000"/>
                  </a:gs>
                </a:gsLst>
                <a:lin ang="5400000" scaled="0"/>
              </a:gra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563888" y="4150725"/>
            <a:ext cx="2088232" cy="9361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789524" y="1118903"/>
            <a:ext cx="7576040" cy="3394961"/>
            <a:chOff x="539552" y="1261274"/>
            <a:chExt cx="7576040" cy="3394961"/>
          </a:xfrm>
        </p:grpSpPr>
        <p:sp>
          <p:nvSpPr>
            <p:cNvPr id="35" name="Ellipse 34"/>
            <p:cNvSpPr/>
            <p:nvPr/>
          </p:nvSpPr>
          <p:spPr>
            <a:xfrm>
              <a:off x="2077923" y="2045558"/>
              <a:ext cx="4434101" cy="228247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HTML5 Local Storage APIs</a:t>
              </a:r>
            </a:p>
            <a:p>
              <a:pPr algn="ctr"/>
              <a:endParaRPr lang="fr-FR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4" name="Ellipse 3"/>
            <p:cNvSpPr/>
            <p:nvPr/>
          </p:nvSpPr>
          <p:spPr>
            <a:xfrm>
              <a:off x="3269808" y="1261274"/>
              <a:ext cx="2088232" cy="93610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41908" y="1347495"/>
              <a:ext cx="2164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1200" b="1" dirty="0">
                  <a:solidFill>
                    <a:schemeClr val="bg1"/>
                  </a:solidFill>
                  <a:latin typeface="Times New Roman"/>
                </a:rPr>
                <a:t>Decreasing the physical storage </a:t>
              </a:r>
            </a:p>
            <a:p>
              <a:pPr marL="0" lvl="1" algn="ctr"/>
              <a:r>
                <a:rPr lang="en-US" sz="1200" dirty="0">
                  <a:solidFill>
                    <a:schemeClr val="bg1"/>
                  </a:solidFill>
                  <a:latin typeface="Times New Roman"/>
                </a:rPr>
                <a:t>maintained by the web site operator</a:t>
              </a:r>
              <a:endParaRPr lang="fr-FR" sz="1200" dirty="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186124" y="1761353"/>
              <a:ext cx="2088232" cy="93610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1306581" y="1734913"/>
              <a:ext cx="2088232" cy="936104"/>
              <a:chOff x="827584" y="1614051"/>
              <a:chExt cx="2088232" cy="936104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827584" y="1614051"/>
                <a:ext cx="2088232" cy="93610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827584" y="1785378"/>
                <a:ext cx="206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>
                  <a:buSzPct val="42000"/>
                  <a:tabLst>
                    <a:tab pos="715963" algn="l"/>
                  </a:tabLst>
                </a:pPr>
                <a:r>
                  <a:rPr lang="en-US" sz="1200" b="1" dirty="0">
                    <a:solidFill>
                      <a:schemeClr val="bg1"/>
                    </a:solidFill>
                    <a:latin typeface="Times New Roman"/>
                  </a:rPr>
                  <a:t>Avoiding</a:t>
                </a:r>
                <a:r>
                  <a:rPr lang="fr-FR" sz="1200" b="1" dirty="0">
                    <a:solidFill>
                      <a:schemeClr val="bg1"/>
                    </a:solidFill>
                    <a:latin typeface="Times New Roman"/>
                  </a:rPr>
                  <a:t> the </a:t>
                </a:r>
                <a:r>
                  <a:rPr lang="en-US" sz="1200" b="1" dirty="0">
                    <a:solidFill>
                      <a:schemeClr val="bg1"/>
                    </a:solidFill>
                    <a:latin typeface="Times New Roman"/>
                  </a:rPr>
                  <a:t>loss</a:t>
                </a:r>
                <a:r>
                  <a:rPr lang="fr-FR" sz="1200" b="1" dirty="0">
                    <a:solidFill>
                      <a:schemeClr val="bg1"/>
                    </a:solidFill>
                    <a:latin typeface="Times New Roman"/>
                  </a:rPr>
                  <a:t> of </a:t>
                </a:r>
                <a:r>
                  <a:rPr lang="en-US" sz="1200" b="1" dirty="0">
                    <a:solidFill>
                      <a:schemeClr val="bg1"/>
                    </a:solidFill>
                    <a:latin typeface="Times New Roman"/>
                  </a:rPr>
                  <a:t>user’s data</a:t>
                </a:r>
                <a:r>
                  <a:rPr lang="en-US" sz="1200" dirty="0">
                    <a:solidFill>
                      <a:schemeClr val="bg1"/>
                    </a:solidFill>
                    <a:latin typeface="Times New Roman"/>
                  </a:rPr>
                  <a:t>  </a:t>
                </a:r>
                <a:r>
                  <a:rPr lang="fr-FR" sz="1200" dirty="0">
                    <a:solidFill>
                      <a:schemeClr val="bg1"/>
                    </a:solidFill>
                    <a:latin typeface="Times New Roman"/>
                  </a:rPr>
                  <a:t>in case of </a:t>
                </a:r>
                <a:r>
                  <a:rPr lang="en-US" sz="1200" dirty="0">
                    <a:solidFill>
                      <a:schemeClr val="bg1"/>
                    </a:solidFill>
                    <a:latin typeface="Times New Roman"/>
                  </a:rPr>
                  <a:t>vulnerability in web application </a:t>
                </a: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539552" y="2731080"/>
              <a:ext cx="2088232" cy="936104"/>
              <a:chOff x="621120" y="3398283"/>
              <a:chExt cx="2088232" cy="936104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621120" y="3398283"/>
                <a:ext cx="2088232" cy="93610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673696" y="3579524"/>
                <a:ext cx="2016224" cy="587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>
                  <a:buSzPct val="42000"/>
                  <a:tabLst>
                    <a:tab pos="715963" algn="l"/>
                  </a:tabLst>
                </a:pPr>
                <a:r>
                  <a:rPr lang="en-US" sz="1200" b="1" dirty="0">
                    <a:solidFill>
                      <a:schemeClr val="bg1"/>
                    </a:solidFill>
                    <a:latin typeface="Times New Roman"/>
                  </a:rPr>
                  <a:t>Reducing</a:t>
                </a:r>
                <a:r>
                  <a:rPr lang="en-US" sz="1200" dirty="0">
                    <a:solidFill>
                      <a:schemeClr val="bg1"/>
                    </a:solidFill>
                    <a:latin typeface="Times New Roman"/>
                  </a:rPr>
                  <a:t> the </a:t>
                </a:r>
                <a:r>
                  <a:rPr lang="en-US" sz="1200" b="1" dirty="0">
                    <a:solidFill>
                      <a:schemeClr val="bg1"/>
                    </a:solidFill>
                    <a:latin typeface="Times New Roman"/>
                  </a:rPr>
                  <a:t>server load </a:t>
                </a:r>
                <a:r>
                  <a:rPr lang="en-US" sz="1200" dirty="0">
                    <a:solidFill>
                      <a:schemeClr val="bg1"/>
                    </a:solidFill>
                    <a:latin typeface="Times New Roman"/>
                  </a:rPr>
                  <a:t>and improving the </a:t>
                </a:r>
                <a:r>
                  <a:rPr lang="en-US" sz="1200" b="1" dirty="0">
                    <a:solidFill>
                      <a:schemeClr val="bg1"/>
                    </a:solidFill>
                    <a:latin typeface="Times New Roman"/>
                  </a:rPr>
                  <a:t>service scalability</a:t>
                </a:r>
                <a:endParaRPr lang="en-US" sz="1200" dirty="0">
                  <a:solidFill>
                    <a:schemeClr val="bg1"/>
                  </a:solidFill>
                  <a:latin typeface="Times New Roman"/>
                </a:endParaRPr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6027360" y="2681188"/>
              <a:ext cx="2088232" cy="93610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238578" y="1925488"/>
              <a:ext cx="2069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1200" b="1" dirty="0" smtClean="0">
                  <a:solidFill>
                    <a:schemeClr val="bg1"/>
                  </a:solidFill>
                  <a:latin typeface="Times New Roman"/>
                </a:rPr>
                <a:t>Replacing</a:t>
              </a:r>
              <a:r>
                <a:rPr lang="fr-FR" sz="1200" b="1" dirty="0" smtClean="0">
                  <a:solidFill>
                    <a:schemeClr val="bg1"/>
                  </a:solidFill>
                  <a:latin typeface="Times New Roman"/>
                </a:rPr>
                <a:t> the </a:t>
              </a:r>
              <a:r>
                <a:rPr lang="en-US" sz="1200" b="1" dirty="0" smtClean="0">
                  <a:solidFill>
                    <a:schemeClr val="bg1"/>
                  </a:solidFill>
                  <a:latin typeface="Times New Roman"/>
                </a:rPr>
                <a:t>proprietary</a:t>
              </a:r>
              <a:r>
                <a:rPr lang="fr-FR" sz="1200" b="1" dirty="0" smtClean="0">
                  <a:solidFill>
                    <a:schemeClr val="bg1"/>
                  </a:solidFill>
                  <a:latin typeface="Times New Roman"/>
                </a:rPr>
                <a:t> solution </a:t>
              </a:r>
              <a:r>
                <a:rPr lang="fr-FR" sz="1200" dirty="0" err="1" smtClean="0">
                  <a:solidFill>
                    <a:schemeClr val="bg1"/>
                  </a:solidFill>
                  <a:latin typeface="Times New Roman"/>
                </a:rPr>
                <a:t>such</a:t>
              </a:r>
              <a:r>
                <a:rPr lang="fr-FR" sz="1200" dirty="0" smtClean="0">
                  <a:solidFill>
                    <a:schemeClr val="bg1"/>
                  </a:solidFill>
                  <a:latin typeface="Times New Roman"/>
                </a:rPr>
                <a:t> as Google </a:t>
              </a:r>
              <a:r>
                <a:rPr lang="fr-FR" sz="1200" dirty="0" err="1" smtClean="0">
                  <a:solidFill>
                    <a:schemeClr val="bg1"/>
                  </a:solidFill>
                  <a:latin typeface="Times New Roman"/>
                </a:rPr>
                <a:t>Gears</a:t>
              </a:r>
              <a:r>
                <a:rPr lang="fr-FR" sz="1200" dirty="0" smtClean="0">
                  <a:solidFill>
                    <a:schemeClr val="bg1"/>
                  </a:solidFill>
                  <a:latin typeface="Times New Roman"/>
                </a:rPr>
                <a:t>, LSO, etc. </a:t>
              </a:r>
              <a:endParaRPr lang="fr-FR" sz="1200" dirty="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1229504" y="3720131"/>
              <a:ext cx="2088232" cy="93610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233344" y="3901688"/>
              <a:ext cx="2067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>
                <a:buSzPct val="42000"/>
                <a:tabLst>
                  <a:tab pos="715963" algn="l"/>
                </a:tabLst>
              </a:pPr>
              <a:r>
                <a:rPr lang="fr-FR" sz="1200" dirty="0" err="1">
                  <a:solidFill>
                    <a:schemeClr val="bg1"/>
                  </a:solidFill>
                  <a:latin typeface="Times New Roman"/>
                </a:rPr>
                <a:t>Lack</a:t>
              </a:r>
              <a:r>
                <a:rPr lang="fr-FR" sz="1200" dirty="0">
                  <a:solidFill>
                    <a:schemeClr val="bg1"/>
                  </a:solidFill>
                  <a:latin typeface="Times New Roman"/>
                </a:rPr>
                <a:t> of </a:t>
              </a:r>
              <a:r>
                <a:rPr lang="fr-FR" sz="1200" dirty="0" err="1">
                  <a:solidFill>
                    <a:schemeClr val="bg1"/>
                  </a:solidFill>
                  <a:latin typeface="Times New Roman"/>
                </a:rPr>
                <a:t>security</a:t>
              </a:r>
              <a:r>
                <a:rPr lang="fr-FR" sz="1200" dirty="0">
                  <a:solidFill>
                    <a:schemeClr val="bg1"/>
                  </a:solidFill>
                  <a:latin typeface="Times New Roman"/>
                </a:rPr>
                <a:t> in data </a:t>
              </a:r>
              <a:r>
                <a:rPr lang="fr-FR" sz="1200" dirty="0" err="1">
                  <a:solidFill>
                    <a:schemeClr val="bg1"/>
                  </a:solidFill>
                  <a:latin typeface="Times New Roman"/>
                </a:rPr>
                <a:t>storage</a:t>
              </a:r>
              <a:r>
                <a:rPr lang="fr-FR" sz="1200" dirty="0">
                  <a:solidFill>
                    <a:schemeClr val="bg1"/>
                  </a:solidFill>
                  <a:latin typeface="Times New Roman"/>
                </a:rPr>
                <a:t> as data are </a:t>
              </a:r>
              <a:r>
                <a:rPr lang="fr-FR" sz="1200" dirty="0" err="1">
                  <a:solidFill>
                    <a:schemeClr val="bg1"/>
                  </a:solidFill>
                  <a:latin typeface="Times New Roman"/>
                </a:rPr>
                <a:t>stored</a:t>
              </a:r>
              <a:r>
                <a:rPr lang="fr-FR" sz="1200" dirty="0">
                  <a:solidFill>
                    <a:schemeClr val="bg1"/>
                  </a:solidFill>
                  <a:latin typeface="Times New Roman"/>
                </a:rPr>
                <a:t> in </a:t>
              </a:r>
              <a:r>
                <a:rPr lang="fr-FR" sz="1200" dirty="0" err="1">
                  <a:solidFill>
                    <a:schemeClr val="bg1"/>
                  </a:solidFill>
                  <a:latin typeface="Times New Roman"/>
                </a:rPr>
                <a:t>clear</a:t>
              </a:r>
              <a:endParaRPr lang="en-US" sz="1200" dirty="0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5307888" y="3683086"/>
              <a:ext cx="2088232" cy="93610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328880" y="3897192"/>
              <a:ext cx="20162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ctr">
                <a:buSzPct val="42000"/>
                <a:tabLst>
                  <a:tab pos="625475" algn="l"/>
                  <a:tab pos="715963" algn="l"/>
                </a:tabLst>
              </a:pPr>
              <a:r>
                <a:rPr lang="en-US" sz="1200" dirty="0">
                  <a:solidFill>
                    <a:schemeClr val="bg1"/>
                  </a:solidFill>
                  <a:latin typeface="Times New Roman"/>
                </a:rPr>
                <a:t>Lack of web </a:t>
              </a:r>
              <a:r>
                <a:rPr lang="en-US" sz="1200" dirty="0" smtClean="0">
                  <a:solidFill>
                    <a:schemeClr val="bg1"/>
                  </a:solidFill>
                  <a:latin typeface="Times New Roman"/>
                </a:rPr>
                <a:t>application </a:t>
              </a:r>
              <a:r>
                <a:rPr lang="en-US" sz="1200" dirty="0">
                  <a:solidFill>
                    <a:schemeClr val="bg1"/>
                  </a:solidFill>
                  <a:latin typeface="Times New Roman"/>
                </a:rPr>
                <a:t>continuity across the user’s machine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063364" y="282607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>
                <a:buSzPct val="42000"/>
                <a:tabLst>
                  <a:tab pos="715963" algn="l"/>
                </a:tabLst>
              </a:pPr>
              <a:r>
                <a:rPr lang="en-US" sz="1200" dirty="0">
                  <a:solidFill>
                    <a:schemeClr val="bg1"/>
                  </a:solidFill>
                  <a:latin typeface="Times New Roman"/>
                </a:rPr>
                <a:t>Using</a:t>
              </a:r>
              <a:r>
                <a:rPr lang="fr-FR" sz="1200" dirty="0">
                  <a:solidFill>
                    <a:schemeClr val="bg1"/>
                  </a:solidFill>
                  <a:latin typeface="Times New Roman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latin typeface="Times New Roman"/>
                </a:rPr>
                <a:t>Offline application </a:t>
              </a:r>
              <a:r>
                <a:rPr lang="en-US" sz="1200" dirty="0">
                  <a:solidFill>
                    <a:schemeClr val="bg1"/>
                  </a:solidFill>
                  <a:latin typeface="Times New Roman"/>
                </a:rPr>
                <a:t>when the device is disconnected</a:t>
              </a:r>
            </a:p>
          </p:txBody>
        </p:sp>
      </p:grpSp>
      <p:sp>
        <p:nvSpPr>
          <p:cNvPr id="37" name="Flèche vers le bas 36"/>
          <p:cNvSpPr/>
          <p:nvPr/>
        </p:nvSpPr>
        <p:spPr>
          <a:xfrm>
            <a:off x="2353070" y="4590880"/>
            <a:ext cx="327856" cy="567957"/>
          </a:xfrm>
          <a:prstGeom prst="downArrow">
            <a:avLst/>
          </a:prstGeom>
          <a:gradFill flip="none" rotWithShape="1">
            <a:gsLst>
              <a:gs pos="9000">
                <a:srgbClr val="0070C0"/>
              </a:gs>
              <a:gs pos="50000">
                <a:srgbClr val="66008F"/>
              </a:gs>
              <a:gs pos="94000">
                <a:srgbClr val="C0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gradFill>
                <a:gsLst>
                  <a:gs pos="9000">
                    <a:srgbClr val="0070C0"/>
                  </a:gs>
                  <a:gs pos="50000">
                    <a:srgbClr val="66008F"/>
                  </a:gs>
                  <a:gs pos="94000">
                    <a:srgbClr val="C00000"/>
                  </a:gs>
                </a:gsLst>
                <a:lin ang="5400000" scaled="0"/>
              </a:gradFill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1191854" y="5158837"/>
            <a:ext cx="2650285" cy="1061829"/>
            <a:chOff x="1191854" y="5574487"/>
            <a:chExt cx="2650285" cy="1061829"/>
          </a:xfrm>
        </p:grpSpPr>
        <p:sp>
          <p:nvSpPr>
            <p:cNvPr id="43" name="ZoneTexte 42"/>
            <p:cNvSpPr txBox="1"/>
            <p:nvPr/>
          </p:nvSpPr>
          <p:spPr>
            <a:xfrm>
              <a:off x="1191854" y="5574487"/>
              <a:ext cx="2650285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lvl="1" algn="just">
                <a:lnSpc>
                  <a:spcPct val="150000"/>
                </a:lnSpc>
                <a:buSzPct val="42000"/>
                <a:tabLst>
                  <a:tab pos="715963" algn="l"/>
                </a:tabLst>
              </a:pPr>
              <a:r>
                <a:rPr lang="en-US" sz="1400" b="1" dirty="0" smtClean="0">
                  <a:solidFill>
                    <a:srgbClr val="0070C0"/>
                  </a:solidFill>
                  <a:latin typeface="Times New Roman"/>
                </a:rPr>
                <a:t>Giving to the Local Storage  the </a:t>
              </a:r>
              <a:r>
                <a:rPr lang="en-US" sz="1400" b="1" dirty="0" smtClean="0">
                  <a:solidFill>
                    <a:srgbClr val="C00000"/>
                  </a:solidFill>
                  <a:latin typeface="Times New Roman"/>
                </a:rPr>
                <a:t>specification</a:t>
              </a:r>
              <a:r>
                <a:rPr lang="en-US" sz="1400" b="1" dirty="0" smtClean="0">
                  <a:solidFill>
                    <a:srgbClr val="0070C0"/>
                  </a:solidFill>
                  <a:latin typeface="Times New Roman"/>
                </a:rPr>
                <a:t> of the </a:t>
              </a:r>
              <a:r>
                <a:rPr lang="en-US" sz="1400" b="1" dirty="0" smtClean="0">
                  <a:solidFill>
                    <a:srgbClr val="C00000"/>
                  </a:solidFill>
                  <a:latin typeface="Times New Roman"/>
                </a:rPr>
                <a:t>digital safe </a:t>
              </a:r>
              <a:r>
                <a:rPr lang="en-US" sz="1400" b="1" dirty="0" smtClean="0">
                  <a:solidFill>
                    <a:srgbClr val="0070C0"/>
                  </a:solidFill>
                  <a:latin typeface="Times New Roman"/>
                </a:rPr>
                <a:t>as it is defined by </a:t>
              </a:r>
              <a:r>
                <a:rPr lang="en-US" sz="1400" b="1" dirty="0" err="1" smtClean="0">
                  <a:solidFill>
                    <a:srgbClr val="C00000"/>
                  </a:solidFill>
                  <a:latin typeface="Times New Roman"/>
                </a:rPr>
                <a:t>Afnor</a:t>
              </a:r>
              <a:endParaRPr lang="en-US" sz="1400" b="1" dirty="0">
                <a:solidFill>
                  <a:srgbClr val="C00000"/>
                </a:solidFill>
                <a:latin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50094" y="5615527"/>
              <a:ext cx="2529818" cy="100637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262802" y="5158836"/>
            <a:ext cx="2722968" cy="1384995"/>
            <a:chOff x="5322561" y="5541443"/>
            <a:chExt cx="2505040" cy="1384995"/>
          </a:xfrm>
        </p:grpSpPr>
        <p:sp>
          <p:nvSpPr>
            <p:cNvPr id="45" name="ZoneTexte 44"/>
            <p:cNvSpPr txBox="1"/>
            <p:nvPr/>
          </p:nvSpPr>
          <p:spPr>
            <a:xfrm>
              <a:off x="5322561" y="5541443"/>
              <a:ext cx="250504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2pPr marL="0" lvl="1" algn="ctr">
                <a:lnSpc>
                  <a:spcPct val="150000"/>
                </a:lnSpc>
                <a:buSzPct val="42000"/>
                <a:tabLst>
                  <a:tab pos="715963" algn="l"/>
                </a:tabLst>
                <a:defRPr sz="1200" b="1">
                  <a:solidFill>
                    <a:srgbClr val="0070C0"/>
                  </a:solidFill>
                  <a:latin typeface="Times New Roman"/>
                </a:defRPr>
              </a:lvl2pPr>
            </a:lstStyle>
            <a:p>
              <a:pPr lvl="1" algn="just"/>
              <a:r>
                <a:rPr lang="en-US" sz="1400" dirty="0" smtClean="0"/>
                <a:t>Ensuring the synchronization between the </a:t>
              </a:r>
              <a:r>
                <a:rPr lang="en-US" sz="1400" dirty="0" smtClean="0">
                  <a:solidFill>
                    <a:srgbClr val="C00000"/>
                  </a:solidFill>
                </a:rPr>
                <a:t>Client </a:t>
              </a:r>
              <a:r>
                <a:rPr lang="en-US" sz="1400" dirty="0" smtClean="0">
                  <a:solidFill>
                    <a:srgbClr val="C00000"/>
                  </a:solidFill>
                </a:rPr>
                <a:t>Digital Safe </a:t>
              </a:r>
              <a:r>
                <a:rPr lang="en-US" sz="1400" dirty="0" smtClean="0"/>
                <a:t>and the </a:t>
              </a:r>
              <a:r>
                <a:rPr lang="en-US" sz="1400" dirty="0" smtClean="0">
                  <a:solidFill>
                    <a:srgbClr val="C00000"/>
                  </a:solidFill>
                </a:rPr>
                <a:t>Cloud Digital </a:t>
              </a:r>
              <a:r>
                <a:rPr lang="en-US" sz="1400" dirty="0">
                  <a:solidFill>
                    <a:srgbClr val="C00000"/>
                  </a:solidFill>
                </a:rPr>
                <a:t>Safe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22561" y="5555331"/>
              <a:ext cx="2505039" cy="10245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 bwMode="auto">
          <a:xfrm>
            <a:off x="1547664" y="626393"/>
            <a:ext cx="684076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cs typeface="Arial"/>
              </a:rPr>
              <a:t>Local Digital Safe</a:t>
            </a:r>
            <a:endParaRPr lang="en-GB" sz="2400" b="1" kern="0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20354"/>
              </p:ext>
            </p:extLst>
          </p:nvPr>
        </p:nvGraphicFramePr>
        <p:xfrm>
          <a:off x="7612272" y="4081416"/>
          <a:ext cx="344104" cy="35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Visio" r:id="rId4" imgW="238088" imgH="247529" progId="Visio.Drawing.15">
                  <p:link updateAutomatic="1"/>
                </p:oleObj>
              </mc:Choice>
              <mc:Fallback>
                <p:oleObj name="Visio" r:id="rId4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272" y="4081416"/>
                        <a:ext cx="344104" cy="357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97123"/>
              </p:ext>
            </p:extLst>
          </p:nvPr>
        </p:nvGraphicFramePr>
        <p:xfrm>
          <a:off x="1143605" y="4133552"/>
          <a:ext cx="335871" cy="34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Visio" r:id="rId6" imgW="238088" imgH="247529" progId="Visio.Drawing.15">
                  <p:link updateAutomatic="1"/>
                </p:oleObj>
              </mc:Choice>
              <mc:Fallback>
                <p:oleObj name="Visio" r:id="rId6" imgW="238088" imgH="247529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605" y="4133552"/>
                        <a:ext cx="335871" cy="349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65024" y="6381328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13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47664" y="626393"/>
            <a:ext cx="684076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cs typeface="Arial"/>
              </a:rPr>
              <a:t>Local Digital Safe</a:t>
            </a:r>
            <a:endParaRPr lang="en-GB" sz="2400" b="1" kern="0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9834" y="1268760"/>
            <a:ext cx="286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62602"/>
                </a:solidFill>
              </a:rPr>
              <a:t>Network</a:t>
            </a:r>
            <a:r>
              <a:rPr lang="fr-FR" b="1" dirty="0" smtClean="0">
                <a:solidFill>
                  <a:srgbClr val="662602"/>
                </a:solidFill>
              </a:rPr>
              <a:t> Architecture </a:t>
            </a:r>
            <a:endParaRPr lang="fr-FR" b="1" dirty="0">
              <a:solidFill>
                <a:srgbClr val="66260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54094" y="1323920"/>
            <a:ext cx="311789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Local CCFN:</a:t>
            </a:r>
          </a:p>
          <a:p>
            <a:pPr algn="just"/>
            <a:r>
              <a:rPr lang="en-US" sz="1200" dirty="0"/>
              <a:t>- </a:t>
            </a:r>
            <a:r>
              <a:rPr lang="en-US" sz="1100" dirty="0" smtClean="0"/>
              <a:t>Preserving </a:t>
            </a:r>
            <a:r>
              <a:rPr lang="en-US" sz="1100" dirty="0"/>
              <a:t>a copy of the digital </a:t>
            </a:r>
            <a:r>
              <a:rPr lang="en-US" sz="1100" dirty="0" smtClean="0"/>
              <a:t>objects with </a:t>
            </a:r>
            <a:r>
              <a:rPr lang="en-US" sz="1100" dirty="0"/>
              <a:t>their metadata in the user device (considering the offline cases)</a:t>
            </a:r>
          </a:p>
          <a:p>
            <a:pPr algn="just"/>
            <a:endParaRPr lang="fr-FR" sz="1200" dirty="0"/>
          </a:p>
          <a:p>
            <a:pPr algn="just"/>
            <a:r>
              <a:rPr lang="fr-FR" sz="1400" b="1" dirty="0"/>
              <a:t>Cloud CCFN</a:t>
            </a:r>
          </a:p>
          <a:p>
            <a:pPr algn="just"/>
            <a:r>
              <a:rPr lang="en-US" sz="1100" dirty="0" smtClean="0"/>
              <a:t>- Archiving </a:t>
            </a:r>
            <a:r>
              <a:rPr lang="en-US" sz="1100" dirty="0"/>
              <a:t>digital information in the Cloud </a:t>
            </a:r>
          </a:p>
          <a:p>
            <a:pPr algn="just"/>
            <a:r>
              <a:rPr lang="en-US" sz="1100" dirty="0" smtClean="0"/>
              <a:t>- Ensuring </a:t>
            </a:r>
            <a:r>
              <a:rPr lang="en-US" sz="1100" dirty="0"/>
              <a:t>their integrity over the long time</a:t>
            </a:r>
          </a:p>
          <a:p>
            <a:pPr algn="just"/>
            <a:r>
              <a:rPr lang="en-US" sz="1100" dirty="0" smtClean="0"/>
              <a:t>- Storing </a:t>
            </a:r>
            <a:r>
              <a:rPr lang="en-US" sz="1100" dirty="0"/>
              <a:t>ON and their metadata in the Cloud</a:t>
            </a:r>
          </a:p>
          <a:p>
            <a:pPr algn="just"/>
            <a:endParaRPr lang="fr-FR" sz="1200" b="1" dirty="0" smtClean="0"/>
          </a:p>
          <a:p>
            <a:pPr algn="just"/>
            <a:r>
              <a:rPr lang="fr-FR" sz="1400" b="1" dirty="0" err="1"/>
              <a:t>Metadata</a:t>
            </a:r>
            <a:r>
              <a:rPr lang="fr-FR" sz="1400" b="1" dirty="0"/>
              <a:t> server:</a:t>
            </a:r>
          </a:p>
          <a:p>
            <a:pPr algn="just"/>
            <a:r>
              <a:rPr lang="fr-FR" sz="1100" dirty="0" smtClean="0"/>
              <a:t>- </a:t>
            </a:r>
            <a:r>
              <a:rPr lang="fr-FR" sz="1100" dirty="0" err="1" smtClean="0"/>
              <a:t>Storing</a:t>
            </a:r>
            <a:r>
              <a:rPr lang="fr-FR" sz="1100" dirty="0" smtClean="0"/>
              <a:t> </a:t>
            </a:r>
            <a:r>
              <a:rPr lang="fr-FR" sz="1100" dirty="0" smtClean="0"/>
              <a:t>information </a:t>
            </a:r>
            <a:r>
              <a:rPr lang="fr-FR" sz="1100" dirty="0" smtClean="0"/>
              <a:t>about files </a:t>
            </a:r>
            <a:r>
              <a:rPr lang="fr-FR" sz="1100" dirty="0" err="1" smtClean="0"/>
              <a:t>stored</a:t>
            </a:r>
            <a:r>
              <a:rPr lang="fr-FR" sz="1100" dirty="0" smtClean="0"/>
              <a:t> in the digital </a:t>
            </a:r>
            <a:r>
              <a:rPr lang="fr-FR" sz="1100" dirty="0" err="1" smtClean="0"/>
              <a:t>safe</a:t>
            </a:r>
            <a:endParaRPr lang="fr-FR" sz="1100" dirty="0" smtClean="0"/>
          </a:p>
          <a:p>
            <a:pPr algn="just"/>
            <a:endParaRPr lang="fr-FR" sz="1100" dirty="0"/>
          </a:p>
          <a:p>
            <a:pPr algn="just"/>
            <a:r>
              <a:rPr lang="fr-FR" sz="1400" b="1" dirty="0" err="1"/>
              <a:t>Sychronization</a:t>
            </a:r>
            <a:r>
              <a:rPr lang="fr-FR" sz="1400" b="1" dirty="0"/>
              <a:t> server: </a:t>
            </a:r>
          </a:p>
          <a:p>
            <a:pPr algn="just"/>
            <a:r>
              <a:rPr lang="fr-FR" sz="1100" dirty="0" smtClean="0"/>
              <a:t>- handling </a:t>
            </a:r>
            <a:r>
              <a:rPr lang="fr-FR" sz="1100" dirty="0" smtClean="0"/>
              <a:t>the </a:t>
            </a:r>
            <a:r>
              <a:rPr lang="fr-FR" sz="1100" dirty="0" err="1" smtClean="0"/>
              <a:t>different</a:t>
            </a:r>
            <a:r>
              <a:rPr lang="fr-FR" sz="1100" dirty="0" smtClean="0"/>
              <a:t> </a:t>
            </a:r>
            <a:r>
              <a:rPr lang="fr-FR" sz="1100" dirty="0" err="1" smtClean="0"/>
              <a:t>synchronization</a:t>
            </a:r>
            <a:r>
              <a:rPr lang="fr-FR" sz="1100" dirty="0" smtClean="0"/>
              <a:t> </a:t>
            </a:r>
            <a:r>
              <a:rPr lang="fr-FR" sz="1100" dirty="0" err="1" smtClean="0"/>
              <a:t>request</a:t>
            </a:r>
            <a:r>
              <a:rPr lang="fr-FR" sz="1100" dirty="0" smtClean="0"/>
              <a:t> and </a:t>
            </a:r>
            <a:r>
              <a:rPr lang="fr-FR" sz="1100" dirty="0" err="1" smtClean="0"/>
              <a:t>response</a:t>
            </a:r>
            <a:endParaRPr lang="fr-FR" sz="1100" dirty="0" smtClean="0"/>
          </a:p>
          <a:p>
            <a:pPr algn="just"/>
            <a:r>
              <a:rPr lang="fr-FR" sz="1100" dirty="0" smtClean="0"/>
              <a:t>- </a:t>
            </a:r>
            <a:r>
              <a:rPr lang="fr-FR" sz="1100" dirty="0" smtClean="0"/>
              <a:t>Handling </a:t>
            </a:r>
            <a:r>
              <a:rPr lang="fr-FR" sz="1100" dirty="0" err="1" smtClean="0"/>
              <a:t>conflict</a:t>
            </a:r>
            <a:r>
              <a:rPr lang="fr-FR" sz="1100" dirty="0" smtClean="0"/>
              <a:t> </a:t>
            </a:r>
            <a:r>
              <a:rPr lang="fr-FR" sz="1100" dirty="0" err="1" smtClean="0"/>
              <a:t>resolution</a:t>
            </a:r>
            <a:endParaRPr lang="fr-FR" sz="1100" dirty="0" smtClean="0"/>
          </a:p>
          <a:p>
            <a:pPr algn="just"/>
            <a:r>
              <a:rPr lang="fr-FR" sz="1100" dirty="0" smtClean="0"/>
              <a:t>- </a:t>
            </a:r>
            <a:r>
              <a:rPr lang="fr-FR" sz="1100" dirty="0" err="1" smtClean="0"/>
              <a:t>Interact</a:t>
            </a:r>
            <a:r>
              <a:rPr lang="fr-FR" sz="1100" dirty="0" smtClean="0"/>
              <a:t> </a:t>
            </a:r>
            <a:r>
              <a:rPr lang="fr-FR" sz="1100" dirty="0" err="1" smtClean="0"/>
              <a:t>with</a:t>
            </a:r>
            <a:r>
              <a:rPr lang="fr-FR" sz="1100" dirty="0" smtClean="0"/>
              <a:t> the blocks </a:t>
            </a:r>
            <a:r>
              <a:rPr lang="fr-FR" sz="1100" dirty="0" err="1" smtClean="0"/>
              <a:t>stored</a:t>
            </a:r>
            <a:r>
              <a:rPr lang="fr-FR" sz="1100" dirty="0" smtClean="0"/>
              <a:t> in the Digital </a:t>
            </a:r>
            <a:r>
              <a:rPr lang="fr-FR" sz="1100" dirty="0" err="1" smtClean="0"/>
              <a:t>Safe</a:t>
            </a:r>
            <a:endParaRPr lang="fr-FR" sz="1100" dirty="0" smtClean="0"/>
          </a:p>
          <a:p>
            <a:pPr marL="171450" indent="-171450" algn="just">
              <a:buFontTx/>
              <a:buChar char="-"/>
            </a:pPr>
            <a:endParaRPr lang="fr-FR" sz="1100" dirty="0" smtClean="0"/>
          </a:p>
          <a:p>
            <a:pPr algn="just"/>
            <a:r>
              <a:rPr lang="fr-FR" sz="1400" b="1" dirty="0" err="1"/>
              <a:t>Metada</a:t>
            </a:r>
            <a:r>
              <a:rPr lang="fr-FR" sz="1400" b="1" dirty="0"/>
              <a:t> Server:</a:t>
            </a:r>
          </a:p>
          <a:p>
            <a:pPr algn="just"/>
            <a:r>
              <a:rPr lang="fr-FR" sz="1100" dirty="0" smtClean="0"/>
              <a:t>- </a:t>
            </a:r>
            <a:r>
              <a:rPr lang="fr-FR" sz="1100" dirty="0" err="1" smtClean="0"/>
              <a:t>Storing</a:t>
            </a:r>
            <a:r>
              <a:rPr lang="fr-FR" sz="1100" dirty="0" smtClean="0"/>
              <a:t> </a:t>
            </a:r>
            <a:r>
              <a:rPr lang="fr-FR" sz="1100" dirty="0" smtClean="0"/>
              <a:t>the </a:t>
            </a:r>
            <a:r>
              <a:rPr lang="fr-FR" sz="1100" dirty="0" err="1" smtClean="0"/>
              <a:t>metadata</a:t>
            </a:r>
            <a:r>
              <a:rPr lang="fr-FR" sz="1100" dirty="0" smtClean="0"/>
              <a:t> of </a:t>
            </a:r>
            <a:r>
              <a:rPr lang="fr-FR" sz="1100" dirty="0" err="1" smtClean="0"/>
              <a:t>each</a:t>
            </a:r>
            <a:r>
              <a:rPr lang="fr-FR" sz="1100" dirty="0" smtClean="0"/>
              <a:t> file</a:t>
            </a:r>
          </a:p>
          <a:p>
            <a:pPr algn="just"/>
            <a:r>
              <a:rPr lang="fr-FR" sz="1100" dirty="0" smtClean="0"/>
              <a:t>- Handling </a:t>
            </a:r>
            <a:r>
              <a:rPr lang="fr-FR" sz="1100" dirty="0" smtClean="0"/>
              <a:t>the </a:t>
            </a:r>
            <a:r>
              <a:rPr lang="fr-FR" sz="1100" dirty="0" err="1" smtClean="0"/>
              <a:t>access</a:t>
            </a:r>
            <a:r>
              <a:rPr lang="fr-FR" sz="1100" dirty="0" smtClean="0"/>
              <a:t> control </a:t>
            </a:r>
          </a:p>
          <a:p>
            <a:pPr algn="just"/>
            <a:endParaRPr lang="fr-FR" sz="1100" dirty="0"/>
          </a:p>
          <a:p>
            <a:pPr algn="just"/>
            <a:r>
              <a:rPr lang="fr-FR" sz="1400" b="1" dirty="0" err="1" smtClean="0"/>
              <a:t>Third</a:t>
            </a:r>
            <a:r>
              <a:rPr lang="fr-FR" sz="1400" b="1" dirty="0" smtClean="0"/>
              <a:t> </a:t>
            </a:r>
            <a:r>
              <a:rPr lang="fr-FR" sz="1400" b="1" dirty="0"/>
              <a:t>Party</a:t>
            </a:r>
          </a:p>
          <a:p>
            <a:pPr algn="just"/>
            <a:r>
              <a:rPr lang="fr-FR" sz="1100" dirty="0" smtClean="0"/>
              <a:t>- </a:t>
            </a:r>
            <a:r>
              <a:rPr lang="fr-FR" sz="1100" dirty="0" err="1" smtClean="0"/>
              <a:t>Prove</a:t>
            </a:r>
            <a:r>
              <a:rPr lang="fr-FR" sz="1100" dirty="0" smtClean="0"/>
              <a:t> </a:t>
            </a:r>
            <a:r>
              <a:rPr lang="fr-FR" sz="1100" dirty="0" smtClean="0"/>
              <a:t>the data </a:t>
            </a:r>
            <a:r>
              <a:rPr lang="fr-FR" sz="1100" dirty="0" err="1" smtClean="0"/>
              <a:t>archiving</a:t>
            </a:r>
            <a:endParaRPr lang="fr-FR" sz="1100" dirty="0"/>
          </a:p>
          <a:p>
            <a:pPr marL="171450" indent="-171450" algn="just">
              <a:buFontTx/>
              <a:buChar char="-"/>
            </a:pP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14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44824"/>
            <a:ext cx="5918598" cy="38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403648" y="626393"/>
            <a:ext cx="7416824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rgbClr val="D20F30"/>
                </a:solidFill>
                <a:cs typeface="Arial"/>
              </a:rPr>
              <a:t>Local Digital Safe</a:t>
            </a:r>
            <a:endParaRPr lang="en-US" sz="2800" b="1" kern="0" dirty="0">
              <a:solidFill>
                <a:srgbClr val="D20F30"/>
              </a:solidFill>
              <a:cs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GB" sz="1100" b="1" dirty="0">
              <a:solidFill>
                <a:schemeClr val="lt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797074" y="578551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[1]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133341" y="6123518"/>
            <a:ext cx="3445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[1</a:t>
            </a:r>
            <a:r>
              <a:rPr lang="fr-FR" sz="1000" dirty="0"/>
              <a:t>]: L113_gsafe_Dossier-Architecture-et-des-technologies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9834" y="1268760"/>
            <a:ext cx="340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62602"/>
                </a:solidFill>
              </a:rPr>
              <a:t>Deployment</a:t>
            </a:r>
            <a:r>
              <a:rPr lang="fr-FR" b="1" dirty="0" smtClean="0">
                <a:solidFill>
                  <a:srgbClr val="662602"/>
                </a:solidFill>
              </a:rPr>
              <a:t> Architecture </a:t>
            </a:r>
            <a:endParaRPr lang="fr-FR" b="1" dirty="0">
              <a:solidFill>
                <a:srgbClr val="66260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14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9" y="1709569"/>
            <a:ext cx="8629605" cy="43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17360"/>
              </p:ext>
            </p:extLst>
          </p:nvPr>
        </p:nvGraphicFramePr>
        <p:xfrm>
          <a:off x="0" y="2132856"/>
          <a:ext cx="9042618" cy="2808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624"/>
                <a:gridCol w="3672408"/>
                <a:gridCol w="4182586"/>
              </a:tblGrid>
              <a:tr h="25908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/>
                        <a:t>Standard </a:t>
                      </a:r>
                      <a:r>
                        <a:rPr lang="fr-FR" sz="1100" b="1" baseline="0" dirty="0" smtClean="0"/>
                        <a:t>NF Z42-020</a:t>
                      </a:r>
                      <a:endParaRPr lang="fr-FR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noProof="0" dirty="0" smtClean="0"/>
                        <a:t>Specification of the </a:t>
                      </a:r>
                      <a:r>
                        <a:rPr lang="en-US" sz="1100" b="1" noProof="0" dirty="0" err="1" smtClean="0"/>
                        <a:t>FileSystem</a:t>
                      </a:r>
                      <a:r>
                        <a:rPr lang="en-US" sz="1100" b="1" noProof="0" dirty="0" smtClean="0"/>
                        <a:t> API with NF</a:t>
                      </a:r>
                      <a:r>
                        <a:rPr lang="en-US" sz="1100" b="1" baseline="0" noProof="0" dirty="0" smtClean="0"/>
                        <a:t> Z42020</a:t>
                      </a:r>
                      <a:endParaRPr lang="en-US" sz="1100" b="1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2392"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Drop</a:t>
                      </a:r>
                      <a:endParaRPr lang="fr-FR" sz="1200" b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the ON into the CCFN</a:t>
                      </a:r>
                      <a:endParaRPr lang="en-US" sz="11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dirEntry.getDirectory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path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{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create:true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},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opt_successCallback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opt_errorCallback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fileEntry.createWriter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successCallback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opt_errorCallback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fr-FR" sz="1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81"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endParaRPr lang="fr-FR" sz="1200" b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 copy of the ON already stored in the CCFN</a:t>
                      </a:r>
                      <a:endParaRPr lang="en-US" sz="11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fileEntry.file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successCallback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opt_errorCallback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endParaRPr lang="fr-FR" sz="1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1122"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Read </a:t>
                      </a:r>
                      <a:r>
                        <a:rPr lang="fr-FR" sz="1200" b="1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Metadata</a:t>
                      </a:r>
                      <a:endParaRPr lang="fr-FR" sz="1200" b="1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the metadata of the ON already stored in the CCFN</a:t>
                      </a:r>
                      <a:endParaRPr lang="en-US" sz="11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fileEntry.GetXMLMetadata</a:t>
                      </a:r>
                      <a:r>
                        <a:rPr lang="fr-FR" sz="1400" b="1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b="1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765"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endParaRPr lang="fr-FR" sz="1200" b="1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Verify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integrity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ON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already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stored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the CCFN</a:t>
                      </a:r>
                      <a:endParaRPr lang="fr-FR" sz="1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fileEntry.VerifyIntegrity</a:t>
                      </a:r>
                      <a:endParaRPr lang="fr-FR" sz="1400" b="1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81"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Read log</a:t>
                      </a:r>
                      <a:endParaRPr lang="fr-FR" sz="1200" b="1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all the traces of an ON</a:t>
                      </a:r>
                      <a:endParaRPr lang="fr-FR" sz="1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fileEntry.GetLog</a:t>
                      </a:r>
                      <a:endParaRPr lang="fr-FR" sz="1400" b="1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81"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endParaRPr lang="fr-FR" sz="1200" b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unique identifier of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endParaRPr lang="fr-FR" sz="1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fileEntry.getMetadata</a:t>
                      </a:r>
                      <a:endParaRPr lang="fr-FR" sz="1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81"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  <a:endParaRPr lang="fr-FR" sz="1200" b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total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ON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stored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the CCFN</a:t>
                      </a:r>
                      <a:endParaRPr lang="fr-FR" sz="1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fileEntry.getMetadata</a:t>
                      </a:r>
                      <a:endParaRPr lang="fr-FR" sz="11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75656" y="635547"/>
            <a:ext cx="6840760" cy="489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Standardization on </a:t>
            </a:r>
            <a:r>
              <a:rPr lang="en-GB" sz="2800" b="1" kern="0" dirty="0" err="1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FileSystem</a:t>
            </a:r>
            <a:r>
              <a:rPr lang="en-GB" sz="28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 APIs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15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421160"/>
            <a:ext cx="396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662602"/>
                </a:solidFill>
              </a:rPr>
              <a:t>NF Z42-020 on FileSystem APIs </a:t>
            </a:r>
          </a:p>
        </p:txBody>
      </p:sp>
    </p:spTree>
    <p:extLst>
      <p:ext uri="{BB962C8B-B14F-4D97-AF65-F5344CB8AC3E}">
        <p14:creationId xmlns:p14="http://schemas.microsoft.com/office/powerpoint/2010/main" val="14257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3648" y="626393"/>
            <a:ext cx="7416824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D20F30"/>
                </a:solidFill>
                <a:cs typeface="Arial"/>
              </a:rPr>
              <a:t>C</a:t>
            </a:r>
            <a:r>
              <a:rPr lang="en-US" sz="2800" b="1" kern="0" dirty="0" smtClean="0">
                <a:solidFill>
                  <a:srgbClr val="D20F30"/>
                </a:solidFill>
                <a:cs typeface="Arial"/>
              </a:rPr>
              <a:t>onsidered modifications</a:t>
            </a:r>
            <a:endParaRPr lang="en-US" sz="2800" b="1" kern="0" dirty="0">
              <a:solidFill>
                <a:srgbClr val="D20F30"/>
              </a:solidFill>
              <a:cs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GB" sz="1100" b="1" dirty="0">
              <a:solidFill>
                <a:schemeClr val="l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27" y="1403484"/>
            <a:ext cx="278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662602"/>
                </a:solidFill>
              </a:rPr>
              <a:t>In the browser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437" y="1988840"/>
            <a:ext cx="8120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Adding the new specifications (GetIntegrity, VerifyIntegrity, </a:t>
            </a:r>
            <a:r>
              <a:rPr lang="en-US" sz="2000" dirty="0" err="1" smtClean="0"/>
              <a:t>GetLog</a:t>
            </a:r>
            <a:r>
              <a:rPr lang="en-US" sz="2000" dirty="0" smtClean="0"/>
              <a:t>) into the </a:t>
            </a:r>
            <a:r>
              <a:rPr lang="en-US" sz="2000" dirty="0" err="1" smtClean="0"/>
              <a:t>FileSystem</a:t>
            </a:r>
            <a:r>
              <a:rPr lang="en-US" sz="2000" dirty="0" smtClean="0"/>
              <a:t> API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/>
              <a:t>Implementing the metadata of each </a:t>
            </a:r>
            <a:r>
              <a:rPr lang="en-US" sz="2000" dirty="0" smtClean="0"/>
              <a:t>ON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just"/>
            <a:r>
              <a:rPr lang="en-US" sz="2000" dirty="0"/>
              <a:t>Securing the data stored by the </a:t>
            </a:r>
            <a:r>
              <a:rPr lang="en-US" sz="2000" dirty="0" smtClean="0"/>
              <a:t>HTML5 Local storage API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Encrypting the </a:t>
            </a:r>
            <a:r>
              <a:rPr lang="en-US" sz="2000" dirty="0" smtClean="0"/>
              <a:t>titles </a:t>
            </a:r>
            <a:r>
              <a:rPr lang="en-US" sz="2000" dirty="0" smtClean="0"/>
              <a:t>of the </a:t>
            </a:r>
            <a:r>
              <a:rPr lang="en-US" sz="2000" dirty="0" smtClean="0"/>
              <a:t>files that </a:t>
            </a:r>
            <a:r>
              <a:rPr lang="en-US" sz="2000" dirty="0" smtClean="0"/>
              <a:t>manage </a:t>
            </a:r>
            <a:r>
              <a:rPr lang="en-US" sz="2000" dirty="0" smtClean="0"/>
              <a:t>the storage of the different storage APIs to avoid metadata tampering</a:t>
            </a:r>
          </a:p>
          <a:p>
            <a:pPr algn="just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16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84054" y="2132856"/>
            <a:ext cx="399043" cy="14401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284054" y="3068960"/>
            <a:ext cx="399043" cy="14401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284054" y="3655769"/>
            <a:ext cx="399043" cy="14401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284054" y="4293096"/>
            <a:ext cx="399043" cy="14401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59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1177624" y="1844824"/>
            <a:ext cx="7210800" cy="2808312"/>
          </a:xfrm>
        </p:spPr>
        <p:txBody>
          <a:bodyPr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HTML5: Web Revolution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HTML5: Local Storage APIs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Local Digital </a:t>
            </a:r>
            <a:r>
              <a:rPr lang="en-US" sz="2400" b="1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Safe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D20F30"/>
              </a:solidFill>
              <a:latin typeface="Arial"/>
              <a:ea typeface="+mn-ea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Conclusion</a:t>
            </a:r>
            <a:endParaRPr lang="en-US" sz="2400" b="1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D20F30"/>
              </a:solidFill>
              <a:latin typeface="Arial"/>
              <a:ea typeface="+mn-ea"/>
              <a:cs typeface="Arial"/>
            </a:endParaRPr>
          </a:p>
          <a:p>
            <a:pPr algn="l"/>
            <a:endParaRPr lang="en-US" sz="2400" b="1" dirty="0">
              <a:solidFill>
                <a:srgbClr val="D20F30"/>
              </a:solidFill>
              <a:latin typeface="Arial"/>
              <a:ea typeface="+mn-ea"/>
              <a:cs typeface="Arial"/>
            </a:endParaRPr>
          </a:p>
          <a:p>
            <a:pPr algn="l"/>
            <a:endParaRPr lang="fr-FR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47664" y="626393"/>
            <a:ext cx="684076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cs typeface="Arial"/>
              </a:rPr>
              <a:t>Plan</a:t>
            </a:r>
            <a:endParaRPr lang="en-GB" sz="2400" b="1" kern="0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Chevron 4"/>
          <p:cNvSpPr/>
          <p:nvPr/>
        </p:nvSpPr>
        <p:spPr>
          <a:xfrm rot="16200000">
            <a:off x="4027394" y="3195598"/>
            <a:ext cx="1089214" cy="4668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02435" y="1901842"/>
            <a:ext cx="677576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702435" y="2626919"/>
            <a:ext cx="677576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hevron 13"/>
          <p:cNvSpPr/>
          <p:nvPr/>
        </p:nvSpPr>
        <p:spPr>
          <a:xfrm>
            <a:off x="702435" y="3351996"/>
            <a:ext cx="677576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702435" y="4077072"/>
            <a:ext cx="677576" cy="28803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64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17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483279" y="4653136"/>
            <a:ext cx="417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Direved</a:t>
            </a:r>
            <a:r>
              <a:rPr lang="fr-FR" sz="1400" b="1" dirty="0" smtClean="0"/>
              <a:t> Key= PBKDF2 (SMP, Salt, C, </a:t>
            </a:r>
            <a:r>
              <a:rPr lang="fr-FR" sz="1400" b="1" dirty="0" err="1" smtClean="0"/>
              <a:t>dklength</a:t>
            </a:r>
            <a:r>
              <a:rPr lang="fr-FR" sz="1400" b="1" dirty="0" smtClean="0"/>
              <a:t>)</a:t>
            </a:r>
          </a:p>
          <a:p>
            <a:endParaRPr lang="fr-FR" sz="1200" dirty="0"/>
          </a:p>
          <a:p>
            <a:r>
              <a:rPr lang="fr-FR" sz="1000" dirty="0" smtClean="0"/>
              <a:t>   </a:t>
            </a:r>
            <a:r>
              <a:rPr lang="fr-FR" sz="1000" dirty="0" err="1" smtClean="0"/>
              <a:t>Where</a:t>
            </a:r>
            <a:r>
              <a:rPr lang="fr-FR" sz="1000" dirty="0" smtClean="0"/>
              <a:t>:</a:t>
            </a:r>
          </a:p>
          <a:p>
            <a:pPr lvl="1"/>
            <a:r>
              <a:rPr lang="fr-FR" sz="1000" dirty="0" smtClean="0"/>
              <a:t>  </a:t>
            </a:r>
            <a:r>
              <a:rPr lang="en-US" sz="1000" b="1" dirty="0" smtClean="0"/>
              <a:t>SMP</a:t>
            </a:r>
            <a:r>
              <a:rPr lang="en-US" sz="1000" dirty="0"/>
              <a:t>: Single </a:t>
            </a:r>
            <a:r>
              <a:rPr lang="en-US" sz="1000" dirty="0" smtClean="0"/>
              <a:t>Master Password</a:t>
            </a:r>
            <a:endParaRPr lang="en-US" sz="1000" dirty="0"/>
          </a:p>
          <a:p>
            <a:pPr lvl="1"/>
            <a:r>
              <a:rPr lang="en-US" sz="1000" dirty="0" smtClean="0"/>
              <a:t>  </a:t>
            </a:r>
            <a:r>
              <a:rPr lang="en-US" sz="1000" b="1" dirty="0"/>
              <a:t>Salt</a:t>
            </a:r>
            <a:r>
              <a:rPr lang="en-US" sz="1000" dirty="0"/>
              <a:t>: The salt used for the derivation. This value must be </a:t>
            </a:r>
            <a:r>
              <a:rPr lang="en-US" sz="1000" dirty="0" smtClean="0"/>
              <a:t>  </a:t>
            </a:r>
          </a:p>
          <a:p>
            <a:pPr lvl="1"/>
            <a:r>
              <a:rPr lang="en-US" sz="1000" dirty="0"/>
              <a:t> </a:t>
            </a:r>
            <a:r>
              <a:rPr lang="en-US" sz="1000" dirty="0" smtClean="0"/>
              <a:t>           generated randomly</a:t>
            </a:r>
            <a:endParaRPr lang="en-US" sz="1000" dirty="0"/>
          </a:p>
          <a:p>
            <a:pPr lvl="1"/>
            <a:r>
              <a:rPr lang="en-US" sz="1000" dirty="0" smtClean="0"/>
              <a:t>  </a:t>
            </a:r>
            <a:r>
              <a:rPr lang="en-US" sz="1000" b="1" dirty="0"/>
              <a:t>C</a:t>
            </a:r>
            <a:r>
              <a:rPr lang="en-US" sz="1000" dirty="0"/>
              <a:t>: Number of intern iteration for the </a:t>
            </a:r>
            <a:r>
              <a:rPr lang="en-US" sz="1000" dirty="0" smtClean="0"/>
              <a:t>derivation</a:t>
            </a:r>
            <a:endParaRPr lang="en-US" sz="1000" dirty="0"/>
          </a:p>
          <a:p>
            <a:pPr lvl="1"/>
            <a:r>
              <a:rPr lang="en-US" sz="1000" dirty="0" smtClean="0"/>
              <a:t>  </a:t>
            </a:r>
            <a:r>
              <a:rPr lang="en-US" sz="1000" b="1" dirty="0" err="1"/>
              <a:t>dkLen</a:t>
            </a:r>
            <a:r>
              <a:rPr lang="en-US" sz="1000" dirty="0"/>
              <a:t>: Derivation Key </a:t>
            </a:r>
            <a:r>
              <a:rPr lang="en-US" sz="1000" dirty="0" smtClean="0"/>
              <a:t>length</a:t>
            </a:r>
            <a:endParaRPr lang="fr-FR" sz="1000" dirty="0"/>
          </a:p>
          <a:p>
            <a:pPr lvl="1"/>
            <a:endParaRPr lang="fr-FR" sz="1000" dirty="0"/>
          </a:p>
        </p:txBody>
      </p:sp>
      <p:sp>
        <p:nvSpPr>
          <p:cNvPr id="4" name="ZoneTexte 3"/>
          <p:cNvSpPr txBox="1"/>
          <p:nvPr/>
        </p:nvSpPr>
        <p:spPr>
          <a:xfrm>
            <a:off x="431540" y="488309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PBKDF2 to </a:t>
            </a:r>
            <a:r>
              <a:rPr lang="fr-FR" sz="1600" i="1" dirty="0" err="1" smtClean="0">
                <a:solidFill>
                  <a:srgbClr val="C00000"/>
                </a:solidFill>
              </a:rPr>
              <a:t>encrypt</a:t>
            </a:r>
            <a:r>
              <a:rPr lang="fr-FR" sz="1600" i="1" dirty="0" smtClean="0">
                <a:solidFill>
                  <a:srgbClr val="C00000"/>
                </a:solidFill>
              </a:rPr>
              <a:t> </a:t>
            </a:r>
            <a:r>
              <a:rPr lang="fr-FR" sz="1600" dirty="0" smtClean="0"/>
              <a:t>APIs data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Ensure</a:t>
            </a:r>
            <a:r>
              <a:rPr lang="fr-FR" sz="1600" dirty="0" smtClean="0"/>
              <a:t> the </a:t>
            </a:r>
            <a:r>
              <a:rPr lang="fr-FR" sz="1600" i="1" dirty="0" smtClean="0">
                <a:solidFill>
                  <a:srgbClr val="C00000"/>
                </a:solidFill>
              </a:rPr>
              <a:t>data integrity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Ensure</a:t>
            </a:r>
            <a:r>
              <a:rPr lang="fr-FR" sz="1600" dirty="0" smtClean="0"/>
              <a:t> the </a:t>
            </a:r>
            <a:r>
              <a:rPr lang="fr-FR" sz="1600" i="1" dirty="0" err="1" smtClean="0">
                <a:solidFill>
                  <a:srgbClr val="C00000"/>
                </a:solidFill>
              </a:rPr>
              <a:t>metadata</a:t>
            </a:r>
            <a:r>
              <a:rPr lang="fr-FR" sz="1600" i="1" dirty="0" smtClean="0">
                <a:solidFill>
                  <a:srgbClr val="C00000"/>
                </a:solidFill>
              </a:rPr>
              <a:t> </a:t>
            </a:r>
            <a:r>
              <a:rPr lang="fr-FR" sz="1600" i="1" dirty="0" err="1" smtClean="0">
                <a:solidFill>
                  <a:srgbClr val="C00000"/>
                </a:solidFill>
              </a:rPr>
              <a:t>integrity</a:t>
            </a:r>
            <a:endParaRPr lang="fr-FR" sz="1600" i="1" dirty="0" smtClean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797152"/>
            <a:ext cx="3744416" cy="1163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20" y="2106020"/>
            <a:ext cx="4104456" cy="15247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47664" y="626393"/>
            <a:ext cx="684076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rgbClr val="D20F30"/>
                </a:solidFill>
                <a:cs typeface="Arial"/>
              </a:rPr>
              <a:t>Work carried on </a:t>
            </a:r>
            <a:r>
              <a:rPr lang="en-US" sz="2800" b="1" kern="0" dirty="0" err="1" smtClean="0">
                <a:solidFill>
                  <a:srgbClr val="D20F30"/>
                </a:solidFill>
                <a:cs typeface="Arial"/>
              </a:rPr>
              <a:t>WebStorage</a:t>
            </a:r>
            <a:r>
              <a:rPr lang="en-US" sz="2800" b="1" kern="0" dirty="0" smtClean="0">
                <a:solidFill>
                  <a:srgbClr val="D20F30"/>
                </a:solidFill>
                <a:cs typeface="Arial"/>
              </a:rPr>
              <a:t> API</a:t>
            </a:r>
            <a:endParaRPr lang="en-GB" sz="2400" b="1" kern="0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9834" y="1268760"/>
            <a:ext cx="432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662602"/>
                </a:solidFill>
              </a:rPr>
              <a:t>Securing</a:t>
            </a:r>
            <a:r>
              <a:rPr lang="fr-FR" b="1" dirty="0" smtClean="0">
                <a:solidFill>
                  <a:srgbClr val="662602"/>
                </a:solidFill>
              </a:rPr>
              <a:t> data of </a:t>
            </a:r>
            <a:r>
              <a:rPr lang="fr-FR" b="1" dirty="0" err="1" smtClean="0">
                <a:solidFill>
                  <a:srgbClr val="662602"/>
                </a:solidFill>
              </a:rPr>
              <a:t>WebStorage</a:t>
            </a:r>
            <a:r>
              <a:rPr lang="fr-FR" b="1" dirty="0" smtClean="0">
                <a:solidFill>
                  <a:srgbClr val="662602"/>
                </a:solidFill>
              </a:rPr>
              <a:t> API </a:t>
            </a:r>
            <a:endParaRPr lang="fr-FR" b="1" dirty="0">
              <a:solidFill>
                <a:srgbClr val="66260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30047" y="3733409"/>
            <a:ext cx="3706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  <a:cs typeface="Andalus" panose="02020603050405020304" pitchFamily="18" charset="-78"/>
              </a:rPr>
              <a:t>User </a:t>
            </a:r>
            <a:r>
              <a:rPr lang="en-US" sz="1200" i="1" dirty="0">
                <a:latin typeface="+mj-lt"/>
                <a:cs typeface="Andalus" panose="02020603050405020304" pitchFamily="18" charset="-78"/>
              </a:rPr>
              <a:t>integration in the management of local storage</a:t>
            </a:r>
            <a:endParaRPr lang="fr-FR" sz="1200" i="1" dirty="0">
              <a:latin typeface="+mj-lt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96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18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47664" y="548680"/>
            <a:ext cx="684076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rgbClr val="D20F30"/>
                </a:solidFill>
                <a:cs typeface="Arial"/>
              </a:rPr>
              <a:t>Implementation in Chromium</a:t>
            </a:r>
            <a:endParaRPr lang="en-US" sz="2800" b="1" kern="0" dirty="0">
              <a:solidFill>
                <a:srgbClr val="D20F30"/>
              </a:solidFill>
              <a:cs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GB" sz="2400" b="1" kern="0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30" y="1123464"/>
            <a:ext cx="6503730" cy="47538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93024" y="5929535"/>
            <a:ext cx="5725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j-lt"/>
                <a:cs typeface="Andalus" panose="02020603050405020304" pitchFamily="18" charset="-78"/>
              </a:rPr>
              <a:t>Chromium’s </a:t>
            </a:r>
            <a:r>
              <a:rPr lang="en-US" sz="1400" i="1" dirty="0" err="1">
                <a:latin typeface="+mj-lt"/>
                <a:cs typeface="Andalus" panose="02020603050405020304" pitchFamily="18" charset="-78"/>
              </a:rPr>
              <a:t>DomStorage</a:t>
            </a:r>
            <a:r>
              <a:rPr lang="en-US" sz="1400" i="1" dirty="0">
                <a:latin typeface="+mj-lt"/>
                <a:cs typeface="Andalus" panose="02020603050405020304" pitchFamily="18" charset="-78"/>
              </a:rPr>
              <a:t> Architecture with the HTML5 data protection</a:t>
            </a:r>
            <a:endParaRPr lang="fr-FR" sz="1400" i="1" dirty="0">
              <a:latin typeface="+mj-lt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2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19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47664" y="548680"/>
            <a:ext cx="684076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rgbClr val="D20F30"/>
                </a:solidFill>
                <a:cs typeface="Arial"/>
              </a:rPr>
              <a:t>Implementation in chromium</a:t>
            </a:r>
            <a:endParaRPr lang="en-US" sz="2800" b="1" kern="0" dirty="0">
              <a:solidFill>
                <a:srgbClr val="D20F30"/>
              </a:solidFill>
              <a:cs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GB" sz="2400" b="1" kern="0" dirty="0" smtClean="0">
              <a:solidFill>
                <a:srgbClr val="D20F3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9" y="1052736"/>
            <a:ext cx="4733967" cy="35504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82103" y="5445224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Ensuring the confidentiality and integrity of data stored by the HTML5 </a:t>
            </a:r>
            <a:r>
              <a:rPr lang="en-US" sz="1400" dirty="0" err="1"/>
              <a:t>WebStorage</a:t>
            </a:r>
            <a:r>
              <a:rPr lang="en-US" sz="1400" dirty="0"/>
              <a:t> API comes at a </a:t>
            </a:r>
            <a:r>
              <a:rPr lang="en-US" sz="1400" dirty="0" smtClean="0"/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Performance degradation is lower when compared </a:t>
            </a:r>
            <a:r>
              <a:rPr lang="en-US" sz="1400" dirty="0" smtClean="0"/>
              <a:t>with </a:t>
            </a:r>
            <a:r>
              <a:rPr lang="en-US" sz="1400" dirty="0"/>
              <a:t>the encryption of </a:t>
            </a:r>
            <a:r>
              <a:rPr lang="en-US" sz="1400" dirty="0" err="1"/>
              <a:t>Dojox</a:t>
            </a:r>
            <a:r>
              <a:rPr lang="en-US" sz="1400" dirty="0"/>
              <a:t> Storage </a:t>
            </a:r>
            <a:r>
              <a:rPr lang="en-US" sz="1400" dirty="0" smtClean="0"/>
              <a:t>Toolkit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</a:t>
            </a:r>
            <a:r>
              <a:rPr lang="en-US" sz="1400" dirty="0" smtClean="0"/>
              <a:t>aced </a:t>
            </a:r>
            <a:r>
              <a:rPr lang="en-US" sz="1400" dirty="0"/>
              <a:t>with the great data protection interest</a:t>
            </a:r>
            <a:r>
              <a:rPr lang="en-US" sz="1400" dirty="0" smtClean="0"/>
              <a:t>, </a:t>
            </a:r>
            <a:r>
              <a:rPr lang="en-US" sz="1400" dirty="0"/>
              <a:t>the minor performance degradation can be </a:t>
            </a:r>
            <a:r>
              <a:rPr lang="en-US" sz="1400" dirty="0" smtClean="0"/>
              <a:t>tolerable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357022" y="4625515"/>
            <a:ext cx="414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+mj-lt"/>
                <a:cs typeface="Andalus" panose="02020603050405020304" pitchFamily="18" charset="-78"/>
              </a:rPr>
              <a:t>Performance </a:t>
            </a:r>
            <a:r>
              <a:rPr lang="fr-FR" sz="1400" i="1" dirty="0" err="1">
                <a:latin typeface="+mj-lt"/>
                <a:cs typeface="Andalus" panose="02020603050405020304" pitchFamily="18" charset="-78"/>
              </a:rPr>
              <a:t>evaluation</a:t>
            </a:r>
            <a:r>
              <a:rPr lang="fr-FR" sz="1400" i="1" dirty="0">
                <a:latin typeface="+mj-lt"/>
                <a:cs typeface="Andalus" panose="02020603050405020304" pitchFamily="18" charset="-78"/>
              </a:rPr>
              <a:t> for the </a:t>
            </a:r>
            <a:r>
              <a:rPr lang="fr-FR" sz="1400" i="1" dirty="0" err="1">
                <a:latin typeface="+mj-lt"/>
                <a:cs typeface="Andalus" panose="02020603050405020304" pitchFamily="18" charset="-78"/>
              </a:rPr>
              <a:t>SetItem</a:t>
            </a:r>
            <a:r>
              <a:rPr lang="fr-FR" sz="1400" i="1" dirty="0">
                <a:latin typeface="+mj-lt"/>
                <a:cs typeface="Andalus" panose="02020603050405020304" pitchFamily="18" charset="-78"/>
              </a:rPr>
              <a:t> </a:t>
            </a:r>
            <a:r>
              <a:rPr lang="fr-FR" sz="1400" i="1" dirty="0" err="1">
                <a:latin typeface="+mj-lt"/>
                <a:cs typeface="Andalus" panose="02020603050405020304" pitchFamily="18" charset="-78"/>
              </a:rPr>
              <a:t>operation</a:t>
            </a:r>
            <a:r>
              <a:rPr lang="fr-FR" sz="1400" i="1" dirty="0">
                <a:latin typeface="+mj-lt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77370" y="4639273"/>
            <a:ext cx="416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latin typeface="+mj-lt"/>
                <a:cs typeface="Andalus" panose="02020603050405020304" pitchFamily="18" charset="-78"/>
              </a:rPr>
              <a:t>Performance </a:t>
            </a:r>
            <a:r>
              <a:rPr lang="fr-FR" sz="1400" i="1" dirty="0" err="1">
                <a:latin typeface="+mj-lt"/>
                <a:cs typeface="Andalus" panose="02020603050405020304" pitchFamily="18" charset="-78"/>
              </a:rPr>
              <a:t>evaluation</a:t>
            </a:r>
            <a:r>
              <a:rPr lang="fr-FR" sz="1400" i="1" dirty="0">
                <a:latin typeface="+mj-lt"/>
                <a:cs typeface="Andalus" panose="02020603050405020304" pitchFamily="18" charset="-78"/>
              </a:rPr>
              <a:t> for the </a:t>
            </a:r>
            <a:r>
              <a:rPr lang="fr-FR" sz="1400" i="1" dirty="0" err="1">
                <a:latin typeface="+mj-lt"/>
                <a:cs typeface="Andalus" panose="02020603050405020304" pitchFamily="18" charset="-78"/>
              </a:rPr>
              <a:t>GetItem</a:t>
            </a:r>
            <a:r>
              <a:rPr lang="fr-FR" sz="1400" i="1" dirty="0">
                <a:latin typeface="+mj-lt"/>
                <a:cs typeface="Andalus" panose="02020603050405020304" pitchFamily="18" charset="-78"/>
              </a:rPr>
              <a:t> </a:t>
            </a:r>
            <a:r>
              <a:rPr lang="fr-FR" sz="1400" i="1" dirty="0" err="1">
                <a:latin typeface="+mj-lt"/>
                <a:cs typeface="Andalus" panose="02020603050405020304" pitchFamily="18" charset="-78"/>
              </a:rPr>
              <a:t>operation</a:t>
            </a:r>
            <a:r>
              <a:rPr lang="fr-FR" sz="1400" i="1" dirty="0">
                <a:latin typeface="+mj-lt"/>
                <a:cs typeface="Andalus" panose="02020603050405020304" pitchFamily="18" charset="-78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3" y="1052736"/>
            <a:ext cx="4733967" cy="35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374120" y="269640"/>
            <a:ext cx="8076960" cy="1142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" y="2492896"/>
            <a:ext cx="89301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9640"/>
            <a:ext cx="2195736" cy="1142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6984" y="2636912"/>
            <a:ext cx="9187496" cy="136815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TextShape 2"/>
          <p:cNvSpPr txBox="1"/>
          <p:nvPr/>
        </p:nvSpPr>
        <p:spPr>
          <a:xfrm>
            <a:off x="266284" y="2960948"/>
            <a:ext cx="8410172" cy="7200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libri"/>
              </a:rPr>
              <a:t>Conclusion</a:t>
            </a:r>
            <a:endParaRPr lang="en-US" sz="4400" b="1" dirty="0" smtClean="0">
              <a:solidFill>
                <a:srgbClr val="C00000"/>
              </a:solidFill>
              <a:latin typeface="Calibri"/>
            </a:endParaRPr>
          </a:p>
          <a:p>
            <a:pPr algn="ctr">
              <a:buFont typeface="Arial"/>
              <a:buChar char="•"/>
            </a:pPr>
            <a:endParaRPr lang="en-US" sz="3200" b="1" dirty="0" smtClean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4908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03648" y="626393"/>
            <a:ext cx="7416824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800" b="1" kern="0" dirty="0" smtClean="0">
                <a:solidFill>
                  <a:srgbClr val="D20F30"/>
                </a:solidFill>
                <a:cs typeface="Arial"/>
              </a:rPr>
              <a:t>Conclusion</a:t>
            </a:r>
            <a:endParaRPr lang="en-US" sz="2800" b="1" kern="0" dirty="0">
              <a:solidFill>
                <a:srgbClr val="D20F30"/>
              </a:solidFill>
              <a:cs typeface="Arial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GB" sz="1100" b="1" dirty="0">
              <a:solidFill>
                <a:schemeClr val="l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0437" y="1988840"/>
            <a:ext cx="8120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We presented the HTML5 in general and the interest of the different HTML5 Local Storage APIs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We proposed a Digital Safe client based on the HTML5 Local Storage APIs </a:t>
            </a:r>
          </a:p>
          <a:p>
            <a:pPr algn="just"/>
            <a:r>
              <a:rPr lang="en-US" dirty="0" smtClean="0"/>
              <a:t>The Storage Client  has the specification the Digital safe </a:t>
            </a:r>
            <a:endParaRPr lang="en-US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 </a:t>
            </a:r>
            <a:r>
              <a:rPr lang="en-US" dirty="0"/>
              <a:t>On going extension to this proposition includes a synchronization algorithm that </a:t>
            </a:r>
            <a:r>
              <a:rPr lang="en-US" dirty="0" smtClean="0"/>
              <a:t>takes </a:t>
            </a:r>
            <a:r>
              <a:rPr lang="en-US" dirty="0"/>
              <a:t>into consideration the Digital Safe standards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20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84054" y="2420888"/>
            <a:ext cx="399043" cy="14401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301394" y="3212976"/>
            <a:ext cx="399043" cy="14401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284054" y="4077072"/>
            <a:ext cx="399043" cy="144016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14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374120" y="269640"/>
            <a:ext cx="8076960" cy="1142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" y="2492896"/>
            <a:ext cx="89301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9640"/>
            <a:ext cx="2195736" cy="1142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6984" y="2636912"/>
            <a:ext cx="9187496" cy="136815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TextShape 2"/>
          <p:cNvSpPr txBox="1"/>
          <p:nvPr/>
        </p:nvSpPr>
        <p:spPr>
          <a:xfrm>
            <a:off x="266284" y="2960948"/>
            <a:ext cx="8410172" cy="7200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libri"/>
              </a:rPr>
              <a:t>Thank you </a:t>
            </a:r>
          </a:p>
          <a:p>
            <a:pPr algn="ctr">
              <a:buFont typeface="Arial"/>
              <a:buChar char="•"/>
            </a:pPr>
            <a:endParaRPr lang="en-US" sz="3200" b="1" dirty="0" smtClean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70001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374120" y="269640"/>
            <a:ext cx="8076960" cy="1142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" y="2492896"/>
            <a:ext cx="89301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9640"/>
            <a:ext cx="2195736" cy="1142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6984" y="2636912"/>
            <a:ext cx="9187496" cy="136815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TextShape 2"/>
          <p:cNvSpPr txBox="1"/>
          <p:nvPr/>
        </p:nvSpPr>
        <p:spPr>
          <a:xfrm>
            <a:off x="266284" y="2870938"/>
            <a:ext cx="8410172" cy="9001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4400" b="1" dirty="0" smtClean="0">
                <a:solidFill>
                  <a:srgbClr val="C00000"/>
                </a:solidFill>
                <a:latin typeface="Calibri"/>
              </a:rPr>
              <a:t>HTML5: Web </a:t>
            </a:r>
            <a:r>
              <a:rPr lang="fr-FR" sz="4400" b="1" dirty="0" err="1" smtClean="0">
                <a:solidFill>
                  <a:srgbClr val="C00000"/>
                </a:solidFill>
                <a:latin typeface="Calibri"/>
              </a:rPr>
              <a:t>Revolution</a:t>
            </a:r>
            <a:endParaRPr lang="en-US" sz="44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1497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6782" y="2863160"/>
            <a:ext cx="4181202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69646" y="2852936"/>
            <a:ext cx="4178471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3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75656" y="635546"/>
            <a:ext cx="5365362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HTML5: Web Revolution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3" y="3711724"/>
            <a:ext cx="295437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291963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Bypassing </a:t>
            </a:r>
            <a:r>
              <a:rPr lang="en-US" b="1" dirty="0" smtClean="0">
                <a:solidFill>
                  <a:srgbClr val="C00000"/>
                </a:solidFill>
              </a:rPr>
              <a:t>the proprietary </a:t>
            </a:r>
            <a:r>
              <a:rPr lang="en-US" b="1" dirty="0" smtClean="0">
                <a:solidFill>
                  <a:srgbClr val="C00000"/>
                </a:solidFill>
              </a:rPr>
              <a:t>environment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49140" y="285665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Reducing the gap between Web 2.0 services and underlying technologies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2020" y="1652027"/>
            <a:ext cx="9078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Standardized</a:t>
            </a:r>
            <a:r>
              <a:rPr lang="fr-FR" sz="1600" b="1" dirty="0" smtClean="0"/>
              <a:t> by: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W3C</a:t>
            </a:r>
            <a:r>
              <a:rPr lang="fr-FR" sz="1400" dirty="0"/>
              <a:t>: World Wide Web Consortium</a:t>
            </a:r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WHATWG</a:t>
            </a:r>
            <a:r>
              <a:rPr lang="fr-FR" sz="1400" dirty="0" smtClean="0"/>
              <a:t>: </a:t>
            </a:r>
            <a:r>
              <a:rPr lang="en-US" sz="1400" dirty="0"/>
              <a:t>Web Hypertext Application Technology Working Group</a:t>
            </a:r>
            <a:endParaRPr lang="fr-FR" sz="1400" dirty="0" smtClean="0"/>
          </a:p>
          <a:p>
            <a:endParaRPr lang="fr-FR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88" y="3849376"/>
            <a:ext cx="3677259" cy="17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6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9" y="1420690"/>
            <a:ext cx="6906965" cy="395252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4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983140" y="3566853"/>
            <a:ext cx="5184576" cy="8702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75656" y="635546"/>
            <a:ext cx="5365362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HTML5: APIs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312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374120" y="269640"/>
            <a:ext cx="8076960" cy="1142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" y="2492896"/>
            <a:ext cx="89301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9640"/>
            <a:ext cx="2195736" cy="1142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6984" y="2636912"/>
            <a:ext cx="9187496" cy="136815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TextShape 2"/>
          <p:cNvSpPr txBox="1"/>
          <p:nvPr/>
        </p:nvSpPr>
        <p:spPr>
          <a:xfrm>
            <a:off x="266284" y="2870938"/>
            <a:ext cx="8410172" cy="9001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4400" b="1" dirty="0" smtClean="0">
                <a:solidFill>
                  <a:srgbClr val="C00000"/>
                </a:solidFill>
                <a:latin typeface="Calibri"/>
              </a:rPr>
              <a:t>HTML5: Local Storage APIs</a:t>
            </a:r>
            <a:endParaRPr lang="en-US" sz="44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5388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6" name="Picture 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38" y="3192428"/>
            <a:ext cx="127048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5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" y="1700808"/>
            <a:ext cx="4767044" cy="3949407"/>
          </a:xfrm>
          <a:prstGeom prst="rect">
            <a:avLst/>
          </a:prstGeom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31480"/>
              </p:ext>
            </p:extLst>
          </p:nvPr>
        </p:nvGraphicFramePr>
        <p:xfrm>
          <a:off x="5262034" y="1547614"/>
          <a:ext cx="2936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6" name="Visio" r:id="rId6" imgW="238088" imgH="247529" progId="Visio.Drawing.15">
                  <p:link updateAutomatic="1"/>
                </p:oleObj>
              </mc:Choice>
              <mc:Fallback>
                <p:oleObj name="Visio" r:id="rId6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1547614"/>
                        <a:ext cx="2936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11657"/>
              </p:ext>
            </p:extLst>
          </p:nvPr>
        </p:nvGraphicFramePr>
        <p:xfrm>
          <a:off x="5262034" y="2798896"/>
          <a:ext cx="2889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7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2798896"/>
                        <a:ext cx="2889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ZoneTexte 53"/>
          <p:cNvSpPr txBox="1"/>
          <p:nvPr/>
        </p:nvSpPr>
        <p:spPr>
          <a:xfrm>
            <a:off x="5586201" y="4104536"/>
            <a:ext cx="35253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err="1"/>
              <a:t>IndexedDB</a:t>
            </a:r>
            <a:r>
              <a:rPr lang="en-US" sz="1400" b="1" u="sng" dirty="0"/>
              <a:t>: </a:t>
            </a:r>
          </a:p>
          <a:p>
            <a:r>
              <a:rPr lang="en-US" sz="1200" dirty="0" smtClean="0"/>
              <a:t>Replacing the relational databases. Storing </a:t>
            </a:r>
            <a:r>
              <a:rPr lang="en-US" sz="1200" b="1" dirty="0" smtClean="0"/>
              <a:t>data in an indexed database</a:t>
            </a:r>
            <a:r>
              <a:rPr lang="en-US" sz="1200" dirty="0" smtClean="0"/>
              <a:t> </a:t>
            </a:r>
            <a:r>
              <a:rPr lang="en-US" sz="1200" dirty="0"/>
              <a:t>pair data in the browser</a:t>
            </a:r>
            <a:endParaRPr lang="fr-FR" sz="1200" dirty="0"/>
          </a:p>
        </p:txBody>
      </p:sp>
      <p:sp>
        <p:nvSpPr>
          <p:cNvPr id="56" name="ZoneTexte 55"/>
          <p:cNvSpPr txBox="1"/>
          <p:nvPr/>
        </p:nvSpPr>
        <p:spPr>
          <a:xfrm>
            <a:off x="5580112" y="2760380"/>
            <a:ext cx="35253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err="1" smtClean="0"/>
              <a:t>FileSystem</a:t>
            </a:r>
            <a:r>
              <a:rPr lang="en-US" sz="1400" b="1" u="sng" dirty="0" smtClean="0"/>
              <a:t> API: </a:t>
            </a:r>
            <a:r>
              <a:rPr lang="en-US" sz="1400" dirty="0" smtClean="0"/>
              <a:t> </a:t>
            </a:r>
            <a:endParaRPr lang="en-US" sz="1400" b="1" u="sng" dirty="0" smtClean="0"/>
          </a:p>
          <a:p>
            <a:r>
              <a:rPr lang="en-US" sz="1200" dirty="0" smtClean="0"/>
              <a:t>Simulating a </a:t>
            </a:r>
            <a:r>
              <a:rPr lang="en-US" sz="1200" b="1" dirty="0" smtClean="0"/>
              <a:t>virtual file system </a:t>
            </a:r>
            <a:r>
              <a:rPr lang="en-US" sz="1200" dirty="0" smtClean="0"/>
              <a:t>to enable web application </a:t>
            </a:r>
            <a:r>
              <a:rPr lang="en-US" sz="1200" b="1" dirty="0" smtClean="0"/>
              <a:t>managing files and folders</a:t>
            </a:r>
            <a:endParaRPr lang="fr-FR" sz="12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475656" y="635546"/>
            <a:ext cx="5472608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HTML5: Local Storage APIs</a:t>
            </a:r>
          </a:p>
        </p:txBody>
      </p:sp>
      <p:sp>
        <p:nvSpPr>
          <p:cNvPr id="2" name="AutoShape 159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61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63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67" descr="http://www.awicons.com/free-icons/download/system-icons/pleasant-icons-by-harwen-zhang/ico/Program-Group.i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463" name="Picture 17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75" y="4825838"/>
            <a:ext cx="1166414" cy="11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986847" y="5599258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anose="02020904090505020303" pitchFamily="18" charset="0"/>
              </a:rPr>
              <a:t>Indexed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76849"/>
              </p:ext>
            </p:extLst>
          </p:nvPr>
        </p:nvGraphicFramePr>
        <p:xfrm>
          <a:off x="5262034" y="4155753"/>
          <a:ext cx="2778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8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4155753"/>
                        <a:ext cx="277813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5555721" y="1511057"/>
            <a:ext cx="3078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/>
              <a:t>WebStorage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API </a:t>
            </a:r>
            <a:endParaRPr lang="en-US" sz="1400" b="1" u="sng" dirty="0"/>
          </a:p>
          <a:p>
            <a:r>
              <a:rPr lang="en-US" sz="1200" dirty="0" smtClean="0"/>
              <a:t>Storing </a:t>
            </a:r>
            <a:r>
              <a:rPr lang="en-US" sz="1200" b="1" dirty="0"/>
              <a:t>key/value pair </a:t>
            </a:r>
            <a:r>
              <a:rPr lang="en-US" sz="1200" dirty="0"/>
              <a:t>data in the browser</a:t>
            </a:r>
            <a:endParaRPr lang="fr-FR" sz="12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7846475" y="1937231"/>
            <a:ext cx="1166414" cy="1123442"/>
            <a:chOff x="7744771" y="2116998"/>
            <a:chExt cx="1166414" cy="1123442"/>
          </a:xfrm>
        </p:grpSpPr>
        <p:pic>
          <p:nvPicPr>
            <p:cNvPr id="32" name="Picture 17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771" y="2116998"/>
              <a:ext cx="1166414" cy="112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e 32"/>
            <p:cNvGrpSpPr/>
            <p:nvPr/>
          </p:nvGrpSpPr>
          <p:grpSpPr>
            <a:xfrm>
              <a:off x="7744772" y="2160518"/>
              <a:ext cx="1082761" cy="261610"/>
              <a:chOff x="6015283" y="4993723"/>
              <a:chExt cx="1082761" cy="261610"/>
            </a:xfrm>
          </p:grpSpPr>
          <p:pic>
            <p:nvPicPr>
              <p:cNvPr id="34" name="Picture 182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6" t="19815" r="12031" b="60371"/>
              <a:stretch/>
            </p:blipFill>
            <p:spPr bwMode="auto">
              <a:xfrm>
                <a:off x="6228184" y="5013176"/>
                <a:ext cx="869860" cy="22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84" descr="http://www.cloudcomputingpatterns.org/images/e/ea/Key_value_storage_icon.pn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26" t="19535" r="67417" b="60126"/>
              <a:stretch/>
            </p:blipFill>
            <p:spPr bwMode="auto">
              <a:xfrm>
                <a:off x="6015283" y="5008414"/>
                <a:ext cx="456956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6120124" y="5052520"/>
                <a:ext cx="32408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6029265" y="4993723"/>
                <a:ext cx="4619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lephant" panose="02020904090505020303" pitchFamily="18" charset="0"/>
                  </a:rPr>
                  <a:t>Key</a:t>
                </a:r>
              </a:p>
            </p:txBody>
          </p:sp>
        </p:grpSp>
      </p:grpSp>
      <p:sp>
        <p:nvSpPr>
          <p:cNvPr id="10" name="ZoneTexte 9"/>
          <p:cNvSpPr txBox="1"/>
          <p:nvPr/>
        </p:nvSpPr>
        <p:spPr>
          <a:xfrm>
            <a:off x="1058372" y="5650215"/>
            <a:ext cx="452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latin typeface="+mj-lt"/>
                <a:cs typeface="Andalus" panose="02020603050405020304" pitchFamily="18" charset="-78"/>
              </a:rPr>
              <a:t>Browser’s</a:t>
            </a:r>
            <a:r>
              <a:rPr lang="fr-FR" sz="1400" b="1" i="1" dirty="0" smtClean="0">
                <a:latin typeface="+mj-lt"/>
                <a:cs typeface="Andalus" panose="02020603050405020304" pitchFamily="18" charset="-78"/>
              </a:rPr>
              <a:t> </a:t>
            </a:r>
            <a:r>
              <a:rPr lang="fr-FR" sz="1400" b="1" i="1" dirty="0">
                <a:latin typeface="+mj-lt"/>
                <a:cs typeface="Andalus" panose="02020603050405020304" pitchFamily="18" charset="-78"/>
              </a:rPr>
              <a:t>architecture </a:t>
            </a:r>
            <a:r>
              <a:rPr lang="fr-FR" sz="1400" b="1" i="1" dirty="0" err="1">
                <a:latin typeface="+mj-lt"/>
                <a:cs typeface="Andalus" panose="02020603050405020304" pitchFamily="18" charset="-78"/>
              </a:rPr>
              <a:t>with</a:t>
            </a:r>
            <a:r>
              <a:rPr lang="fr-FR" sz="1400" b="1" i="1" dirty="0">
                <a:latin typeface="+mj-lt"/>
                <a:cs typeface="Andalus" panose="02020603050405020304" pitchFamily="18" charset="-78"/>
              </a:rPr>
              <a:t> the Local Data Storage</a:t>
            </a: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95528"/>
              </p:ext>
            </p:extLst>
          </p:nvPr>
        </p:nvGraphicFramePr>
        <p:xfrm>
          <a:off x="1765062" y="4077072"/>
          <a:ext cx="242308" cy="250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9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062" y="4077072"/>
                        <a:ext cx="242308" cy="250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96216"/>
              </p:ext>
            </p:extLst>
          </p:nvPr>
        </p:nvGraphicFramePr>
        <p:xfrm>
          <a:off x="1765300" y="4546600"/>
          <a:ext cx="234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0" name="Visio" r:id="rId6" imgW="238088" imgH="247529" progId="Visio.Drawing.15">
                  <p:link updateAutomatic="1"/>
                </p:oleObj>
              </mc:Choice>
              <mc:Fallback>
                <p:oleObj name="Visio" r:id="rId6" imgW="238088" imgH="247529" progId="Visio.Drawing.15">
                  <p:link updateAutomatic="1"/>
                  <p:pic>
                    <p:nvPicPr>
                      <p:cNvPr id="0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4546600"/>
                        <a:ext cx="234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29859"/>
              </p:ext>
            </p:extLst>
          </p:nvPr>
        </p:nvGraphicFramePr>
        <p:xfrm>
          <a:off x="1765300" y="3817938"/>
          <a:ext cx="2444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1" name="Visio" r:id="rId8" imgW="238088" imgH="247529" progId="Visio.Drawing.15">
                  <p:link updateAutomatic="1"/>
                </p:oleObj>
              </mc:Choice>
              <mc:Fallback>
                <p:oleObj name="Visio" r:id="rId8" imgW="238088" imgH="247529" progId="Visio.Drawing.15">
                  <p:link updateAutomatic="1"/>
                  <p:pic>
                    <p:nvPicPr>
                      <p:cNvPr id="0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817938"/>
                        <a:ext cx="2444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0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6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" y="1700808"/>
            <a:ext cx="4767044" cy="3949407"/>
          </a:xfrm>
          <a:prstGeom prst="rect">
            <a:avLst/>
          </a:prstGeom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304259"/>
              </p:ext>
            </p:extLst>
          </p:nvPr>
        </p:nvGraphicFramePr>
        <p:xfrm>
          <a:off x="5262034" y="1547614"/>
          <a:ext cx="2936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2" name="Visio" r:id="rId5" imgW="238088" imgH="247529" progId="Visio.Drawing.15">
                  <p:link updateAutomatic="1"/>
                </p:oleObj>
              </mc:Choice>
              <mc:Fallback>
                <p:oleObj name="Visio" r:id="rId5" imgW="238088" imgH="247529" progId="Visio.Drawing.15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034" y="1547614"/>
                        <a:ext cx="2936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1475656" y="635546"/>
            <a:ext cx="5472608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2800" b="1" kern="0" dirty="0" smtClean="0">
                <a:solidFill>
                  <a:srgbClr val="D20F30"/>
                </a:solidFill>
                <a:latin typeface="Arial"/>
                <a:ea typeface="+mn-ea"/>
                <a:cs typeface="Arial"/>
              </a:rPr>
              <a:t>HTML5: Local Storage APIs</a:t>
            </a:r>
          </a:p>
        </p:txBody>
      </p:sp>
      <p:sp>
        <p:nvSpPr>
          <p:cNvPr id="2" name="AutoShape 159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61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63" descr="data:image/jpeg;base64,/9j/4AAQSkZJRgABAQAAAQABAAD/2wCEAAkGBg8QEBAQEA8QEBAPFRAQDxAQDw8PDxAQFBAVFRUQFBIXHCYeFxkjGRQUHy8gIycqLCwsFR4xNTAqNSYrLCkBCQoKDgwOGg8PFykkHCItKSkpKTUpLCkpKSkqKS4pKSwtLCkpKSwqKiwtKSksKSkpKiwsLCktKSkpKSwpLCwpKf/AABEIAMwAzAMBIgACEQEDEQH/xAAcAAABBQEBAQAAAAAAAAAAAAAAAQIEBQYDBwj/xABDEAABAwIDBAcECAQEBwEAAAABAAIDBBESITEFBkGBEyJRUmFxkTKSocEHIzNCYnKx0VOCouEUJHPwQ2ODsrPC8Rb/xAAaAQEAAwEBAQAAAAAAAAAAAAAAAQIEBQMG/8QAJREAAwACAgICAgIDAAAAAAAAAAECAxEEIRIxIjJRcQVhQUKR/9oADAMBAAIRAxEAPwD3FCEIAQhCAEIQgBCEIAQhCAEIQgBCEIAQhCAELlPUsYLvc1o8SAoDtvMP2bHyeIGFvqVKTZGy0QuNNVNkFxkeIOoXZQSCEIQAhCEAIQhACEIQAhCEAIVbWbwU8Rwl+N/cjHSP9BooT9qVcv2cTadvfmOKTzEY05qylkbRfOeACSQANSTYDmqmo3op2nDGXTv7sLS/1doPVV52S15vPLJUHse7DGPKMZeqnRxNaMLWho7GgAfBT4ortnEbTrHm4jigb+MmWT0bYBWNPXO0ksT3mgge6Sf1UVIXhTpDZcA3zCVVMNYWnw4hMq94sJwxwSSO7TZkfvFV8WW2i5XKoq44xeR7WDtcQPTtWdnrql/tzNhb3YRd3vu+QVbPXU0PXdYu78rsTjzcrzjbKu0jRP3ha77GJ8v4rdHF77vkolRXzO9uZsQ7sQu73z8gsvUb1PkyhjfJ4+wz3j8lCk/xEmcswjB+7Fr5YytmPhW/fRlvlQvXZf1e1KaHrOIxd6V2Jx8r5+irZN55pPsInOHB7/qo+V8zyVdFBBGbtZidxe7rOPm4pKjawGrgPAZuW6OHC99mS+Vb9dFrS7SrGvD3VDWf8uNjcJ8CXXJW72TXGaJryADmDbS4XlcYnk9iMgd6Tqj01Ks46acswSVUmDXo4j0TLntI6x9VXPxZtJLSYw8ioe3tnpqFmt0pSC6PETGxtwC4usbjiVoI6uN18MjHYcnWc04T2HsXHy4njpydTHkVz5HVChS7WjBs0l7uxgxfFNZUzuN8DGN/HdzvgvPTL7J6E1jrjPXw0TlBIJk0zWC7jYJ6qquqBlMfFoB5KUtkM51W2ZjlBCPzynC0eOEZlQJqOSTOpqHOH8Nh6OPyyzK61dUQcLdf95BZ+vnqnOLWOZE0avcC+Q+Q0C04sLt6R4ZMqhbZcGrgp29UMjaPvGzR66lVM+9JkNoGPmPeAwRDzedeSjRbEju18z+kc4hrZKmRrWl5Ng1jTYXuRkBxXc1Frhjb4L3sLNaB/wDFujj417e2ZLz2/S0Mip6yU9aXo+OCBtyPN5U2mrzFkZXP7Q92IqsO1MDC504YHYgxpfbhZxDBmezzuoEbqiX7KLC3+JNdo8w3Ur3WNUmmlo8XbnTTezawV7ZBdp8xxCV84Gpt5rLU+x3A4pJ5C7uxnomfDP4qRWUrnNDWTPYRx9skdl3aLLXEW/i+jRPJ6+SLSq2xFGLucAO0kAfFU0+9RdlCx8ni0YWe+VXOo4Yzd4dI8cZCXn45BcqjagHFrRwHHkFpx8OF77PG+VT9dEiWWpkzfI2JvYzN3vFcWU8LDexkd3nnEfUrhG6aX7ONxHff1GfHXkpDdiuP2sx/JEMI5uOa2TEx0ujK6qvYk+1A3IkN7ANfRc4zNJ7Ebrd6Tqj01VjBRwxey1oPeObvUp8le0f7sFO/wiNEWPYbnfayk/hZ1R66qbDSQRey1oPbq481Dir3zP6OFpkd+AdVo7XP0AVrBuhUyWL3hgOoZlyxnXkF4Zcsx960esYqv6oiVG1GM1IHmdfIKO2eomyiicQdHPBY3kNStds7cunizd1ndvHm45lXkFMxg6rQ3yGfqsN86V9F/wBNkcN/7MxdBufVPv0sz2NdbExhMTSOw2zK0Gzd1KeAWDfOwwg+fEq5ukusOTkZL9s1xhiPSEiia0Wa0AeAT7pt0hK8D1O0eiems0CcoJBZfeK8dXTyaNkDo3dlxp+q1CoN9Ke9PjHtQua8eqtHsrXopdu1BY17xq1uL3dfgq//AB2JgkvfEAfVT9p2ey/B4+DmrLbIlJpg0+1HiYfNpXZ4aTlnN5T00W1HLIRdjWPwPeZMTTiwm2TXX6p48lCOypHuJfII29jM32F9XHzPqig2iRIYr2Dm4vNTp57NPkbei0xjcts8KrySHUuyIoT1IwXGxxHrvdcXBuptPUfagZPaGW7wDnEFw9BnwVTPtMnC5pLMLGNOeEizADc8lWurOkd9Wx0zxxaMh5v0UeFXPf8ARO5h9GhrK/2BjErmsDXPDgcTgTe54kaclW1G1Q32ngeA1PLVMh2PM/7WQRt7kebubirTZ+yImYhGy72gOJd1nEE2uXHRSvDHOmQ/K30indFLUCwieG8JHO6I8ri5HJTYNjxwi/RtxcXE4z7xVxLlh0uWscbODhci5sRqEwvRZHS2vRDjT79lVNXtGhufBQJtqgG18+wdZx5KwqthxyOvie1vFjSADz1ClUlDFF7DAPHVx5r185S6RTxbKaKlqZcwzo296XW3g1K3ZDNZHOlPYcme6FcV1VYW4n9FEpDika3VzjYDxXneVzLplpjyejTbrUTQ02aA0a2FgXdnJaK640lOI2NYPujPxPErrdfPXTum2dqZUrSFukukui6qWFui6S6aXIBxcmpLp0eoQEoJUIVSQUbaVN0kMkffa4DztkpKEB59SvxU7e1t2nzaf2WYpDhkqY+GPGP5hc/FauWLo5qqLgHiRo8HZH9QslP1atw78d+bT+y7HBr5Nfk5vKXx2copLVMR7Q5qtKuTTmqOZ1poT2Pt65K2q3ac119HPTLOCCB8TeriP3ydCexTKSMYmta1thdxGTW4Wi5BPC9rX8Vn92ZSYXX4SPA8rNVuJSL6WcMJFr5XB+SzVjemk+z3mltNk+oc0Oa4DFHIMbcEjTYG/VDxcGzgRyUbpM35dV7Wt1uRZ9+ajtIGmWp5k3KHTAalQsXWq7DvvoktfYNFycIDQTa9gLDRHSKA+tHDNc+le7S/LIK3ipX4RXumWD6lo1KjTbS4NHqpNFu7PLnhIB+8eqPUq9o90Ymj6wlx4huQ9dVlvl4o9dmiePde+jFvnc42DXPeeDQXE+i026G70rHGoqG4HZiOM6tv94jgfBaamo4ohaNjWeQz5nVdrrn5uVWXr0jZiwTj7/yLdF026LrIaBboum3SFyAcXJt0l0KSBV1pxmuKkUo1KhkkhCEKpIIQhAZDeeDDVxu4TxuZ/M3T/wBVg9rG1RA/tJYfJ4/cL0nfWA9CyUe1C9rh5HL9bei823qFruGjXtePK4PzW/iVq0ZORO5ZXbSNnMPdkYf6la1rsuZVPtyQZkeDvmrOsflftsfUL6FHHH7tP+oP53/JWMlUB5qp3ed9QD2uefiFebubMZUS/Wk9G3UA2LidG3XndzEuq9HpEun4oif4lzsmj0F12pdmTSmzWuJ8M/U6Bb5mxqduQjAaNBoP7qVGxrRZoAHYBYLk5P5Cn9Fo6EcRL7MzFBuacjK4N8B1nfsr6k2TBF7LAT3ndYqXdJdc+8l33TNcxM+kOLkl026LqhYW6Lpt0l0A66Lpt00uQDi5JdNulQC3SpqLoB11Lph1fNQ7qfCOqFDJQ9CEKpIIQhAQ9sUvS08rOLmOt+YC4+IC8g22McXmwjmP9he1ryLeWk6OSWO2TXut+U6fCy98NaZ5ZVtGTq5McLXdrB6jL5K1mlvGw9rGH+lUjD9U5vcc8cjmpbJrwReDAPQkL6iO9fo4NdFjsN1qZniZD8f7LT7lgmVvZdzjyCyWyH/5WP8A6n/eVt9xIsy7sb+pWHnVrD+2auIt5DaXSXTSUl1wTrjrpLpLpLoB10l0l0l0A66S6bdISpA4lIkui6EDroTUt0AqEl0t0JFCswFXQC7grFVZKBCEKpIIQhAC87+kSkwy4wMpGA82mx+S9EWX3/o8cDX90kHycP3AV8b1RW10eLE2fK3ts5LSSfUW7uMfG/zTKrKUfiBafMLlSP6ko7C4/wBP9l9Rxq3E/o4WZaplxs2T/KxeT/8AyOXpe5kVonHxa30b/deV7MN4oG+IHrISvYN248NO38RcfjZYP5B/GUaeEvlTLa6S6bdJdcc6g66Lpt0l0IHXRdNukugFJQkRdAKlumpUAt0qahAOuhNulugJNEOt5BTlEoB7R8gpao/ZZAhCFBIIQhACr9vUvSU0reOEkeYz+SsEjm3BB0ORUroHzjt+PBLfscDycoMLrdOPC/wK0O/1CY5XjsxN905fArLtkzk/FHf4L6LhVuTi8qfkXm7ov0A7Ln0uV7Ps2PDDGOxoXj25seJ0fkB7zrL2dosAOywWL+QrdpfhI08Jalv+2Pukum3Rdc43DrpLpt0l0A66LpqW6Aci6bdKgFulTboQDroSXSSSBoLnODWjUuIAQD0LPVm+MQJbTsdO/tHViH83HkoTaauqz9bIWMP/AA47sbzOruarsnRraLazMbmAg2NiRnnxzVw03Wf2NsERALQNCoWFQhCAEIQgBCEIDyn6V9n2c51vaDX+vVK8oa/X/TeOYuvffpI2f0kAcBnZ7PUXb8Qvnyd2Fzh+f+pq7HAvrRzeXJv/AKOIMToz4sHIZr1e685+i2n6jHeDnfAN/deiLNy68srPbjLWNDroum3SXWY0DkXSIQCpU1KgFuhDQTooO0duU1PlJJd/COPryHlw5qCSeFxrK6KBuKaRsY4XPWPkNSs5Lt6sqOrTx/4dh+8bOlt+g+K7bP3NLnY5nOkecy55LnHmVV0TobUb2ySHDSQn/VlHxDR81yh3bqKhwfUyOk44STgHk3QLX0exY4wLNHop7IwNAqklNs/duKMDqj0VtHTtboF2slsgGgLo0ptktkJHoSBKoAIQhACEIQFZvJTdJTSji0Yx/Ln+i+aN5afo6iRvC9x5FfVEjA4Fp0cCD5EWXzj9IuzSyqZ+K8Z/M11v0IW7h1qtGXkzuT0D6NqbDTNNtGRjmcytgSqPdOHBT+Ztya0D91cryt7ps9JWloddCS6FUsLdLdcp6hkbS6RzWNHFxACo6re0E4aaJ0p/iO6sfIalQ3ok0J0ucgNScgFT129dPGS2PFPJ3Y/ZB8XKubsarqzeeRxb/DbdrB/Lx5rQ7M3VijA6o9FR0Toz7pK+ryxdBGfuRXBt4v19LK02VuZGzNwBPEnMlaiGka3QBdw1VJIlPs5jBkApQanWS2QCWS2S2S2QkbZLZKhQBLJbIshACEJUAIQhACEJr9EAyapa3UryT6Q9nCedj2Zhs0UjrdwkY/0Wz3iimN8N1hZIaiMuxsLmu9QvTFfjWylz5LRttjR4YIx2jF6m6mrPUu9UIiaCyTG0BuANzJA4HRcTW11SbRt6Bh7Os+35uCs6RCRfV21IYBeWRrewauPk0ZlUsu8c8xw00OEfxJRd3mGDTmVM2ZuUAccl3OOZc67ifMlaek2QxgyA9FR0W0Y6k3TkmcH1D3SO/ESQPIaDktRQbvxxgWaPRW7YgE8NVSTjHABoF0DU/ClshI2yWyWyVQBLIslQgEQlQgBCEIBEqEIAQhCAEIQgBCEIBj4gdQos2yo3atHopqEBUf8A5yG98I9FNgoGM0AUpCAaGBLZKhACEIQAhCEAIQhACEIQAhCEAIQhACEIQAhCE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67" descr="http://www.awicons.com/free-icons/download/system-icons/pleasant-icons-by-harwen-zhang/ico/Program-Group.i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555721" y="1511057"/>
            <a:ext cx="30780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/>
              <a:t>WebStorage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API </a:t>
            </a:r>
            <a:endParaRPr lang="en-US" sz="1400" b="1" u="sng" dirty="0"/>
          </a:p>
          <a:p>
            <a:r>
              <a:rPr lang="en-US" sz="1200" dirty="0" smtClean="0"/>
              <a:t>Storing </a:t>
            </a:r>
            <a:r>
              <a:rPr lang="en-US" sz="1200" b="1" dirty="0"/>
              <a:t>key/value pair </a:t>
            </a:r>
            <a:r>
              <a:rPr lang="en-US" sz="1200" dirty="0"/>
              <a:t>data in the browser</a:t>
            </a:r>
            <a:endParaRPr lang="fr-FR" sz="12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7846475" y="1937231"/>
            <a:ext cx="1166414" cy="1123442"/>
            <a:chOff x="7744771" y="2116998"/>
            <a:chExt cx="1166414" cy="1123442"/>
          </a:xfrm>
        </p:grpSpPr>
        <p:pic>
          <p:nvPicPr>
            <p:cNvPr id="32" name="Picture 17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771" y="2116998"/>
              <a:ext cx="1166414" cy="112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e 32"/>
            <p:cNvGrpSpPr/>
            <p:nvPr/>
          </p:nvGrpSpPr>
          <p:grpSpPr>
            <a:xfrm>
              <a:off x="7744772" y="2160518"/>
              <a:ext cx="1082761" cy="261610"/>
              <a:chOff x="6015283" y="4993723"/>
              <a:chExt cx="1082761" cy="261610"/>
            </a:xfrm>
          </p:grpSpPr>
          <p:pic>
            <p:nvPicPr>
              <p:cNvPr id="34" name="Picture 18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76" t="19815" r="12031" b="60371"/>
              <a:stretch/>
            </p:blipFill>
            <p:spPr bwMode="auto">
              <a:xfrm>
                <a:off x="6228184" y="5013176"/>
                <a:ext cx="869860" cy="22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84" descr="http://www.cloudcomputingpatterns.org/images/e/ea/Key_value_storage_icon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26" t="19535" r="67417" b="60126"/>
              <a:stretch/>
            </p:blipFill>
            <p:spPr bwMode="auto">
              <a:xfrm>
                <a:off x="6015283" y="5008414"/>
                <a:ext cx="456956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6120124" y="5052520"/>
                <a:ext cx="32408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6029265" y="4993723"/>
                <a:ext cx="4619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lephant" panose="02020904090505020303" pitchFamily="18" charset="0"/>
                  </a:rPr>
                  <a:t>Key</a:t>
                </a:r>
              </a:p>
            </p:txBody>
          </p:sp>
        </p:grpSp>
      </p:grp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96216"/>
              </p:ext>
            </p:extLst>
          </p:nvPr>
        </p:nvGraphicFramePr>
        <p:xfrm>
          <a:off x="1765877" y="4546944"/>
          <a:ext cx="234567" cy="24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3" name="Visio" r:id="rId5" imgW="238088" imgH="247529" progId="Visio.Drawing.15">
                  <p:link updateAutomatic="1"/>
                </p:oleObj>
              </mc:Choice>
              <mc:Fallback>
                <p:oleObj name="Visio" r:id="rId5" imgW="238088" imgH="247529" progId="Visio.Drawing.15">
                  <p:link updateAutomatic="1"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877" y="4546944"/>
                        <a:ext cx="234567" cy="244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058372" y="5650215"/>
            <a:ext cx="452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 smtClean="0">
                <a:latin typeface="+mj-lt"/>
                <a:cs typeface="Andalus" panose="02020603050405020304" pitchFamily="18" charset="-78"/>
              </a:rPr>
              <a:t>Browser’s</a:t>
            </a:r>
            <a:r>
              <a:rPr lang="fr-FR" sz="1400" b="1" i="1" dirty="0" smtClean="0">
                <a:latin typeface="+mj-lt"/>
                <a:cs typeface="Andalus" panose="02020603050405020304" pitchFamily="18" charset="-78"/>
              </a:rPr>
              <a:t> </a:t>
            </a:r>
            <a:r>
              <a:rPr lang="fr-FR" sz="1400" b="1" i="1" dirty="0">
                <a:latin typeface="+mj-lt"/>
                <a:cs typeface="Andalus" panose="02020603050405020304" pitchFamily="18" charset="-78"/>
              </a:rPr>
              <a:t>architecture </a:t>
            </a:r>
            <a:r>
              <a:rPr lang="fr-FR" sz="1400" b="1" i="1" dirty="0" err="1">
                <a:latin typeface="+mj-lt"/>
                <a:cs typeface="Andalus" panose="02020603050405020304" pitchFamily="18" charset="-78"/>
              </a:rPr>
              <a:t>with</a:t>
            </a:r>
            <a:r>
              <a:rPr lang="fr-FR" sz="1400" b="1" i="1" dirty="0">
                <a:latin typeface="+mj-lt"/>
                <a:cs typeface="Andalus" panose="02020603050405020304" pitchFamily="18" charset="-78"/>
              </a:rPr>
              <a:t> the Local Data Storage</a:t>
            </a:r>
          </a:p>
        </p:txBody>
      </p:sp>
    </p:spTree>
    <p:extLst>
      <p:ext uri="{BB962C8B-B14F-4D97-AF65-F5344CB8AC3E}">
        <p14:creationId xmlns:p14="http://schemas.microsoft.com/office/powerpoint/2010/main" val="1562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" y="2748972"/>
            <a:ext cx="4172749" cy="151656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04" y="565816"/>
            <a:ext cx="3779912" cy="184795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4138208" y="2413226"/>
            <a:ext cx="5042304" cy="3456201"/>
            <a:chOff x="4138208" y="2413226"/>
            <a:chExt cx="5042304" cy="3456201"/>
          </a:xfrm>
        </p:grpSpPr>
        <p:grpSp>
          <p:nvGrpSpPr>
            <p:cNvPr id="5" name="Groupe 4"/>
            <p:cNvGrpSpPr/>
            <p:nvPr/>
          </p:nvGrpSpPr>
          <p:grpSpPr>
            <a:xfrm>
              <a:off x="4138208" y="2422751"/>
              <a:ext cx="5042304" cy="3446676"/>
              <a:chOff x="4138208" y="2422751"/>
              <a:chExt cx="5042304" cy="3446676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0" t="1850" r="1"/>
              <a:stretch/>
            </p:blipFill>
            <p:spPr>
              <a:xfrm>
                <a:off x="4138208" y="2422751"/>
                <a:ext cx="5042304" cy="344667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138209" y="4859635"/>
                <a:ext cx="759924" cy="1009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8666931" y="2413226"/>
              <a:ext cx="513581" cy="332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755620" y="5333828"/>
            <a:ext cx="2880640" cy="21380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ouvrante 19"/>
          <p:cNvSpPr/>
          <p:nvPr/>
        </p:nvSpPr>
        <p:spPr>
          <a:xfrm>
            <a:off x="3923928" y="762034"/>
            <a:ext cx="377292" cy="5529632"/>
          </a:xfrm>
          <a:prstGeom prst="leftBrace">
            <a:avLst>
              <a:gd name="adj1" fmla="val 81546"/>
              <a:gd name="adj2" fmla="val 49590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2753370"/>
            <a:ext cx="4112574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0" y="4265538"/>
            <a:ext cx="4112574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0" y="2748972"/>
            <a:ext cx="0" cy="1516566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 bwMode="auto">
          <a:xfrm>
            <a:off x="1475656" y="692696"/>
            <a:ext cx="3088806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b="1" kern="0" dirty="0" err="1">
                <a:solidFill>
                  <a:srgbClr val="D20F30"/>
                </a:solidFill>
                <a:cs typeface="Arial"/>
              </a:rPr>
              <a:t>WebStorage</a:t>
            </a:r>
            <a:r>
              <a:rPr lang="en-US" sz="2400" b="1" kern="0" dirty="0">
                <a:solidFill>
                  <a:srgbClr val="D20F30"/>
                </a:solidFill>
                <a:cs typeface="Arial"/>
              </a:rPr>
              <a:t> API</a:t>
            </a:r>
            <a:endParaRPr lang="en-GB" sz="2000" b="1" kern="0" dirty="0">
              <a:solidFill>
                <a:srgbClr val="D20F30"/>
              </a:solidFill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213" y="3627932"/>
            <a:ext cx="2656011" cy="1847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5024" y="6372322"/>
            <a:ext cx="54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7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9" name="Picture 1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7" y="1328783"/>
            <a:ext cx="1166414" cy="11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28639" y="2102203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anose="02020904090505020303" pitchFamily="18" charset="0"/>
              </a:rPr>
              <a:t>Indexed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281246</TotalTime>
  <Words>1132</Words>
  <Application>Microsoft Office PowerPoint</Application>
  <PresentationFormat>Affichage à l'écran (4:3)</PresentationFormat>
  <Paragraphs>251</Paragraphs>
  <Slides>25</Slides>
  <Notes>19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Liaisons</vt:lpstr>
      </vt:variant>
      <vt:variant>
        <vt:i4>17</vt:i4>
      </vt:variant>
      <vt:variant>
        <vt:lpstr>Titres des diapositives</vt:lpstr>
      </vt:variant>
      <vt:variant>
        <vt:i4>25</vt:i4>
      </vt:variant>
    </vt:vector>
  </HeadingPairs>
  <TitlesOfParts>
    <vt:vector size="44" baseType="lpstr">
      <vt:lpstr>Office Theme</vt:lpstr>
      <vt:lpstr>Office Theme</vt:lpstr>
      <vt:lpstr>C:\Users\Mayssa\Dropbox\Mythesis\ArticleSpringer\image\security_aspects.vsdx\Drawing\~Page 1\Numéro d'intersection</vt:lpstr>
      <vt:lpstr>C:\Users\Mayssa\Dropbox\Mythesis\ArticleSpringer\image\webrtc-proposition.vsdx\Drawing\~Page 1\Numéro d'intersection.522</vt:lpstr>
      <vt:lpstr>C:\Users\Mayssa\Dropbox\Mythesis\ArticleSpringer\image\webrtc-proposition.vsdx\Drawing\~Page 1\Numéro d'intersection.522</vt:lpstr>
      <vt:lpstr>C:\Users\Mayssa\Dropbox\Mythesis\ArticleSpringer\image\webrtc-proposition.vsdx\Drawing\~Page 1\Numéro d'intersection.522</vt:lpstr>
      <vt:lpstr>C:\Users\Mayssa\Dropbox\Mythesis\ArticleSpringer\image\security_aspects.vsdx\Drawing\~Page 1\Numéro d'intersection</vt:lpstr>
      <vt:lpstr>C:\Users\Mayssa\Dropbox\Mythesis\ArticleSpringer\image\webrtc-proposition.vsdx\Drawing\~Page 1\Numéro d'intersection.522</vt:lpstr>
      <vt:lpstr>C:\Users\Mayssa\Dropbox\Mythesis\ArticleSpringer\image\security_aspects.vsdx\Drawing\~Page 1\Numéro d'intersection</vt:lpstr>
      <vt:lpstr>C:\Users\Mayssa\Dropbox\Mythesis\ArticleSpringer\image\security_aspects.vsdx\Drawing\~Page 1\Numéro d'intersection</vt:lpstr>
      <vt:lpstr>C:\Users\Mayssa\Dropbox\Mythesis\ArticleSpringer\image\security_aspects.vsdx\Drawing\~Page 1\Numéro d'intersection</vt:lpstr>
      <vt:lpstr>C:\Users\Mayssa\Dropbox\Mythesis\ArticleSpringer\image\webrtc-proposition.vsdx\Drawing\~Page 1\Numéro d'intersection.522</vt:lpstr>
      <vt:lpstr>C:\Users\Mayssa\Dropbox\Mythesis\ArticleSpringer\image\webrtc-proposition.vsdx\Drawing\~Page 1\Numéro d'intersection.522</vt:lpstr>
      <vt:lpstr>C:\Users\Mayssa\Dropbox\Mythesis\ArticleSpringer\image\security_aspects.vsdx\Drawing\~Page 1\Numéro d'intersection</vt:lpstr>
      <vt:lpstr>C:\Users\Mayssa\Dropbox\Mythesis\ArticleSpringer\image\webrtc-proposition.vsdx\Drawing\~Page 1\Numéro d'intersection.522</vt:lpstr>
      <vt:lpstr>C:\Users\Mayssa\Dropbox\Mythesis\ArticleSpringer\image\webrtc-proposition.vsdx\Drawing\~Page 1\Numéro d'intersection.522</vt:lpstr>
      <vt:lpstr>C:\Users\Mayssa\Dropbox\Mythesis\ArticleSpringer\image\webrtc-proposition.vsdx\Drawing\~Page 1\Numéro d'intersection.522</vt:lpstr>
      <vt:lpstr>C:\Users\Mayssa\Dropbox\Mythesis\ArticleSpringer\image\webrtc-proposition.vsdx\Drawing\~Page 1\Numéro d'intersection.522</vt:lpstr>
      <vt:lpstr>C:\Users\Mayssa\Dropbox\Mythesis\Rapport de mi parcours\image\security_aspects.vsdx\Drawing\~Page 1\Numéro d'intersection.573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mayssa</dc:creator>
  <cp:lastModifiedBy>Mayssa</cp:lastModifiedBy>
  <cp:revision>769</cp:revision>
  <cp:lastPrinted>2015-02-25T16:53:24Z</cp:lastPrinted>
  <dcterms:modified xsi:type="dcterms:W3CDTF">2015-02-25T16:58:31Z</dcterms:modified>
</cp:coreProperties>
</file>